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1.xml" ContentType="application/vnd.openxmlformats-officedocument.presentationml.tags+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tags/tag11.xml" ContentType="application/vnd.openxmlformats-officedocument.presentationml.tags+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tags/tag13.xml" ContentType="application/vnd.openxmlformats-officedocument.presentationml.tags+xml"/>
  <Override PartName="/ppt/notesSlides/notesSlide17.xml" ContentType="application/vnd.openxmlformats-officedocument.presentationml.notesSlide+xml"/>
  <Override PartName="/ppt/tags/tag1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488" r:id="rId5"/>
    <p:sldMasterId id="2147493492" r:id="rId6"/>
  </p:sldMasterIdLst>
  <p:notesMasterIdLst>
    <p:notesMasterId r:id="rId51"/>
  </p:notesMasterIdLst>
  <p:handoutMasterIdLst>
    <p:handoutMasterId r:id="rId52"/>
  </p:handoutMasterIdLst>
  <p:sldIdLst>
    <p:sldId id="357" r:id="rId7"/>
    <p:sldId id="358" r:id="rId8"/>
    <p:sldId id="257" r:id="rId9"/>
    <p:sldId id="268" r:id="rId10"/>
    <p:sldId id="319" r:id="rId11"/>
    <p:sldId id="289" r:id="rId12"/>
    <p:sldId id="333" r:id="rId13"/>
    <p:sldId id="334" r:id="rId14"/>
    <p:sldId id="320" r:id="rId15"/>
    <p:sldId id="350" r:id="rId16"/>
    <p:sldId id="321" r:id="rId17"/>
    <p:sldId id="335" r:id="rId18"/>
    <p:sldId id="317" r:id="rId19"/>
    <p:sldId id="322" r:id="rId20"/>
    <p:sldId id="323" r:id="rId21"/>
    <p:sldId id="336" r:id="rId22"/>
    <p:sldId id="351" r:id="rId23"/>
    <p:sldId id="352" r:id="rId24"/>
    <p:sldId id="324" r:id="rId25"/>
    <p:sldId id="318" r:id="rId26"/>
    <p:sldId id="325" r:id="rId27"/>
    <p:sldId id="327" r:id="rId28"/>
    <p:sldId id="328" r:id="rId29"/>
    <p:sldId id="359" r:id="rId30"/>
    <p:sldId id="337" r:id="rId31"/>
    <p:sldId id="353" r:id="rId32"/>
    <p:sldId id="354" r:id="rId33"/>
    <p:sldId id="329" r:id="rId34"/>
    <p:sldId id="355" r:id="rId35"/>
    <p:sldId id="338" r:id="rId36"/>
    <p:sldId id="339" r:id="rId37"/>
    <p:sldId id="340" r:id="rId38"/>
    <p:sldId id="341" r:id="rId39"/>
    <p:sldId id="342" r:id="rId40"/>
    <p:sldId id="343" r:id="rId41"/>
    <p:sldId id="344" r:id="rId42"/>
    <p:sldId id="345" r:id="rId43"/>
    <p:sldId id="346" r:id="rId44"/>
    <p:sldId id="347" r:id="rId45"/>
    <p:sldId id="348" r:id="rId46"/>
    <p:sldId id="349" r:id="rId47"/>
    <p:sldId id="356" r:id="rId48"/>
    <p:sldId id="267" r:id="rId49"/>
    <p:sldId id="331" r:id="rId5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90">
          <p15:clr>
            <a:srgbClr val="A4A3A4"/>
          </p15:clr>
        </p15:guide>
        <p15:guide id="2" pos="2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85B"/>
    <a:srgbClr val="DA291C"/>
    <a:srgbClr val="CE0000"/>
    <a:srgbClr val="003B5C"/>
    <a:srgbClr val="C8C9C7"/>
    <a:srgbClr val="042A4A"/>
    <a:srgbClr val="99D6E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19" autoAdjust="0"/>
    <p:restoredTop sz="83845" autoAdjust="0"/>
  </p:normalViewPr>
  <p:slideViewPr>
    <p:cSldViewPr snapToGrid="0" snapToObjects="1">
      <p:cViewPr varScale="1">
        <p:scale>
          <a:sx n="121" d="100"/>
          <a:sy n="121" d="100"/>
        </p:scale>
        <p:origin x="972" y="102"/>
      </p:cViewPr>
      <p:guideLst>
        <p:guide orient="horz" pos="3090"/>
        <p:guide pos="224"/>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notesMaster" Target="notesMasters/notes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7F86EF-755F-EF49-95CD-E6F9DEA0E285}" type="datetimeFigureOut">
              <a:rPr lang="en-US" smtClean="0"/>
              <a:t>1/22/2021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002BF76-5FF8-3347-8BAB-357CDEE67510}" type="slidenum">
              <a:rPr lang="en-US" smtClean="0"/>
              <a:t>‹#›</a:t>
            </a:fld>
            <a:endParaRPr lang="en-US"/>
          </a:p>
        </p:txBody>
      </p:sp>
    </p:spTree>
    <p:extLst>
      <p:ext uri="{BB962C8B-B14F-4D97-AF65-F5344CB8AC3E}">
        <p14:creationId xmlns:p14="http://schemas.microsoft.com/office/powerpoint/2010/main" val="39636180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7550CD-65C1-0D40-9457-6DF5C95A232D}" type="datetimeFigureOut">
              <a:rPr lang="en-US" smtClean="0"/>
              <a:t>1/22/2021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36A4A8-4679-F349-B4E1-60A94314D23D}" type="slidenum">
              <a:rPr lang="en-US" smtClean="0"/>
              <a:t>‹#›</a:t>
            </a:fld>
            <a:endParaRPr lang="en-US"/>
          </a:p>
        </p:txBody>
      </p:sp>
    </p:spTree>
    <p:extLst>
      <p:ext uri="{BB962C8B-B14F-4D97-AF65-F5344CB8AC3E}">
        <p14:creationId xmlns:p14="http://schemas.microsoft.com/office/powerpoint/2010/main" val="2301902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Sensory Representation is effective, but sometimes misleading, because it is well matched to the early stages of neural processing.  It tends to be stable across individuals, cultures and time. Conversely, Arbitrary Representation derives its power from culture, and it is therefore dependent on the particular cultural milieu of an individual.</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DA097996-3E16-46E4-9B27-F29B0B55DBBD}" type="slidenum">
              <a:rPr kumimoji="0" lang="en-SG" altLang="en-US" sz="1200" b="0" i="0" u="none" strike="noStrike" kern="1200" cap="none" spc="0" normalizeH="0" baseline="0" noProof="0" smtClean="0">
                <a:ln>
                  <a:noFill/>
                </a:ln>
                <a:solidFill>
                  <a:prstClr val="black"/>
                </a:solidFill>
                <a:effectLst/>
                <a:uLnTx/>
                <a:uFillTx/>
                <a:latin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SG" altLang="en-US" sz="1200" b="0" i="0" u="none" strike="noStrike" kern="1200" cap="none" spc="0" normalizeH="0" baseline="0" noProof="0">
              <a:ln>
                <a:noFill/>
              </a:ln>
              <a:solidFill>
                <a:prstClr val="black"/>
              </a:solidFill>
              <a:effectLst/>
              <a:uLnTx/>
              <a:uFillTx/>
              <a:latin typeface="Arial" panose="020B0604020202020204" pitchFamily="34" charset="0"/>
            </a:endParaRPr>
          </a:p>
        </p:txBody>
      </p:sp>
    </p:spTree>
    <p:extLst>
      <p:ext uri="{BB962C8B-B14F-4D97-AF65-F5344CB8AC3E}">
        <p14:creationId xmlns:p14="http://schemas.microsoft.com/office/powerpoint/2010/main" val="36866784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Demonstrate</a:t>
            </a:r>
            <a:r>
              <a:rPr lang="en-SG" altLang="en-US" baseline="0" dirty="0"/>
              <a:t> how different tables can be joined, and illustrate the difference between inner, left, right and outer joins. </a:t>
            </a:r>
            <a:endParaRPr lang="en-SG" altLang="en-US" dirty="0"/>
          </a:p>
        </p:txBody>
      </p:sp>
    </p:spTree>
    <p:extLst>
      <p:ext uri="{BB962C8B-B14F-4D97-AF65-F5344CB8AC3E}">
        <p14:creationId xmlns:p14="http://schemas.microsoft.com/office/powerpoint/2010/main" val="1650078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89620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Demonstrate</a:t>
            </a:r>
            <a:r>
              <a:rPr lang="en-SG" altLang="en-US" baseline="0" dirty="0"/>
              <a:t> join using different databases (Sales and Products 2016 data sets).</a:t>
            </a:r>
            <a:endParaRPr lang="en-SG" altLang="en-US" dirty="0"/>
          </a:p>
        </p:txBody>
      </p:sp>
    </p:spTree>
    <p:extLst>
      <p:ext uri="{BB962C8B-B14F-4D97-AF65-F5344CB8AC3E}">
        <p14:creationId xmlns:p14="http://schemas.microsoft.com/office/powerpoint/2010/main" val="1107940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82897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3578312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Illustrate the difference between data blending and regular joins</a:t>
            </a:r>
          </a:p>
        </p:txBody>
      </p:sp>
    </p:spTree>
    <p:extLst>
      <p:ext uri="{BB962C8B-B14F-4D97-AF65-F5344CB8AC3E}">
        <p14:creationId xmlns:p14="http://schemas.microsoft.com/office/powerpoint/2010/main" val="1884311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SG" altLang="en-US" dirty="0"/>
              <a:t>Make use</a:t>
            </a:r>
            <a:r>
              <a:rPr lang="en-SG" altLang="en-US" baseline="0" dirty="0"/>
              <a:t> of </a:t>
            </a:r>
            <a:r>
              <a:rPr lang="en-SG" sz="1200" dirty="0">
                <a:solidFill>
                  <a:prstClr val="black"/>
                </a:solidFill>
                <a:latin typeface="+mn-lt"/>
              </a:rPr>
              <a:t>data_prep_flights.xlsx (resolved incidents) to demonstrate</a:t>
            </a:r>
            <a:r>
              <a:rPr lang="en-SG" sz="1200" baseline="0" dirty="0">
                <a:solidFill>
                  <a:prstClr val="black"/>
                </a:solidFill>
                <a:latin typeface="+mn-lt"/>
              </a:rPr>
              <a:t> how a wide format can be pivoted to long format.</a:t>
            </a:r>
            <a:endParaRPr lang="en-US" sz="1100" dirty="0">
              <a:solidFill>
                <a:prstClr val="black"/>
              </a:solidFill>
              <a:latin typeface="+mn-lt"/>
            </a:endParaRPr>
          </a:p>
          <a:p>
            <a:pPr eaLnBrk="1" hangingPunct="1">
              <a:spcBef>
                <a:spcPct val="0"/>
              </a:spcBef>
            </a:pPr>
            <a:endParaRPr lang="en-SG" altLang="en-US" dirty="0"/>
          </a:p>
        </p:txBody>
      </p:sp>
    </p:spTree>
    <p:extLst>
      <p:ext uri="{BB962C8B-B14F-4D97-AF65-F5344CB8AC3E}">
        <p14:creationId xmlns:p14="http://schemas.microsoft.com/office/powerpoint/2010/main" val="16518620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a:t>highlight all the date columns and then click</a:t>
            </a:r>
            <a:r>
              <a:rPr lang="en-US" altLang="en-US" baseline="0" dirty="0"/>
              <a:t> “pivot”</a:t>
            </a:r>
            <a:endParaRPr lang="en-SG" altLang="en-US" dirty="0"/>
          </a:p>
        </p:txBody>
      </p:sp>
    </p:spTree>
    <p:extLst>
      <p:ext uri="{BB962C8B-B14F-4D97-AF65-F5344CB8AC3E}">
        <p14:creationId xmlns:p14="http://schemas.microsoft.com/office/powerpoint/2010/main" val="2014201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a:t>Click on Employee column and Split</a:t>
            </a:r>
            <a:endParaRPr lang="en-SG" altLang="en-US" dirty="0"/>
          </a:p>
        </p:txBody>
      </p:sp>
    </p:spTree>
    <p:extLst>
      <p:ext uri="{BB962C8B-B14F-4D97-AF65-F5344CB8AC3E}">
        <p14:creationId xmlns:p14="http://schemas.microsoft.com/office/powerpoint/2010/main" val="243595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generated column from split to</a:t>
            </a:r>
            <a:r>
              <a:rPr lang="en-US" baseline="0" dirty="0"/>
              <a:t> create a chart.</a:t>
            </a:r>
          </a:p>
          <a:p>
            <a:endParaRPr lang="en-US" baseline="0" dirty="0"/>
          </a:p>
          <a:p>
            <a:r>
              <a:rPr lang="en-US" baseline="0" dirty="0"/>
              <a:t>Mouse in top middle bar graph to sort the bar graph by length of bars</a:t>
            </a:r>
          </a:p>
          <a:p>
            <a:endParaRPr lang="en-US" dirty="0"/>
          </a:p>
        </p:txBody>
      </p:sp>
      <p:sp>
        <p:nvSpPr>
          <p:cNvPr id="4" name="Slide Number Placeholder 3"/>
          <p:cNvSpPr>
            <a:spLocks noGrp="1"/>
          </p:cNvSpPr>
          <p:nvPr>
            <p:ph type="sldNum" sz="quarter" idx="10"/>
          </p:nvPr>
        </p:nvSpPr>
        <p:spPr/>
        <p:txBody>
          <a:bodyPr/>
          <a:lstStyle/>
          <a:p>
            <a:fld id="{5D162ADB-F00E-4290-B162-FD0969BE4B2B}" type="slidenum">
              <a:rPr lang="en-US" smtClean="0"/>
              <a:t>41</a:t>
            </a:fld>
            <a:endParaRPr lang="en-US"/>
          </a:p>
        </p:txBody>
      </p:sp>
    </p:spTree>
    <p:extLst>
      <p:ext uri="{BB962C8B-B14F-4D97-AF65-F5344CB8AC3E}">
        <p14:creationId xmlns:p14="http://schemas.microsoft.com/office/powerpoint/2010/main" val="1137256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u="none" strike="noStrike" kern="1200" baseline="0" dirty="0">
                <a:solidFill>
                  <a:schemeClr val="tx1"/>
                </a:solidFill>
                <a:latin typeface="+mn-lt"/>
                <a:ea typeface="+mn-ea"/>
                <a:cs typeface="+mn-cs"/>
              </a:rPr>
              <a:t>Stage 2: Pattern Perception</a:t>
            </a:r>
          </a:p>
          <a:p>
            <a:r>
              <a:rPr lang="en-US" sz="1200" b="0" i="0" u="none" strike="noStrike" kern="1200" baseline="0" dirty="0">
                <a:solidFill>
                  <a:schemeClr val="tx1"/>
                </a:solidFill>
                <a:latin typeface="+mn-lt"/>
                <a:ea typeface="+mn-ea"/>
                <a:cs typeface="+mn-cs"/>
              </a:rPr>
              <a:t>At the second stage, rapid active processes divide the visual field into regions and simple patterns,</a:t>
            </a:r>
          </a:p>
          <a:p>
            <a:r>
              <a:rPr lang="en-US" sz="1200" b="0" i="0" u="none" strike="noStrike" kern="1200" baseline="0" dirty="0">
                <a:solidFill>
                  <a:schemeClr val="tx1"/>
                </a:solidFill>
                <a:latin typeface="+mn-lt"/>
                <a:ea typeface="+mn-ea"/>
                <a:cs typeface="+mn-cs"/>
              </a:rPr>
              <a:t>such as continuous contours, regions of the same color, and regions of the same texture.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Patterns of motion are also extremely important, although the use of motion as an information</a:t>
            </a:r>
          </a:p>
          <a:p>
            <a:r>
              <a:rPr lang="en-US" sz="1200" b="0" i="0" u="none" strike="noStrike" kern="1200" baseline="0" dirty="0">
                <a:solidFill>
                  <a:schemeClr val="tx1"/>
                </a:solidFill>
                <a:latin typeface="+mn-lt"/>
                <a:ea typeface="+mn-ea"/>
                <a:cs typeface="+mn-cs"/>
              </a:rPr>
              <a:t>code is relatively neglected in visualization. The pattern-finding stage of visual processing is</a:t>
            </a:r>
          </a:p>
          <a:p>
            <a:r>
              <a:rPr lang="en-US" sz="1200" b="0" i="0" u="none" strike="noStrike" kern="1200" baseline="0" dirty="0">
                <a:solidFill>
                  <a:schemeClr val="tx1"/>
                </a:solidFill>
                <a:latin typeface="+mn-lt"/>
                <a:ea typeface="+mn-ea"/>
                <a:cs typeface="+mn-cs"/>
              </a:rPr>
              <a:t>extremely flexible, influenced both by the massive amount of information available from Stage</a:t>
            </a:r>
          </a:p>
          <a:p>
            <a:r>
              <a:rPr lang="en-US" sz="1200" b="0" i="0" u="none" strike="noStrike" kern="1200" baseline="0" dirty="0">
                <a:solidFill>
                  <a:schemeClr val="tx1"/>
                </a:solidFill>
                <a:latin typeface="+mn-lt"/>
                <a:ea typeface="+mn-ea"/>
                <a:cs typeface="+mn-cs"/>
              </a:rPr>
              <a:t>1 parallel processing and by the top-down action of attention driven by visual queries. Marr</a:t>
            </a:r>
          </a:p>
          <a:p>
            <a:r>
              <a:rPr lang="en-US" sz="1200" b="0" i="0" u="none" strike="noStrike" kern="1200" baseline="0" dirty="0">
                <a:solidFill>
                  <a:schemeClr val="tx1"/>
                </a:solidFill>
                <a:latin typeface="+mn-lt"/>
                <a:ea typeface="+mn-ea"/>
                <a:cs typeface="+mn-cs"/>
              </a:rPr>
              <a:t>(1982) called this stage of processing the 2-112D sketch. </a:t>
            </a:r>
            <a:r>
              <a:rPr lang="en-US" sz="1200" b="0" i="0" u="none" strike="noStrike" kern="1200" baseline="0" dirty="0" err="1">
                <a:solidFill>
                  <a:schemeClr val="tx1"/>
                </a:solidFill>
                <a:latin typeface="+mn-lt"/>
                <a:ea typeface="+mn-ea"/>
                <a:cs typeface="+mn-cs"/>
              </a:rPr>
              <a:t>Triesman</a:t>
            </a:r>
            <a:r>
              <a:rPr lang="en-US" sz="1200" b="0" i="0" u="none" strike="noStrike" kern="1200" baseline="0" dirty="0">
                <a:solidFill>
                  <a:schemeClr val="tx1"/>
                </a:solidFill>
                <a:latin typeface="+mn-lt"/>
                <a:ea typeface="+mn-ea"/>
                <a:cs typeface="+mn-cs"/>
              </a:rPr>
              <a:t> (1985) called it a feature map.</a:t>
            </a:r>
          </a:p>
          <a:p>
            <a:r>
              <a:rPr lang="en-US" sz="1200" b="0" i="0" u="none" strike="noStrike" kern="1200" baseline="0" dirty="0" err="1">
                <a:solidFill>
                  <a:schemeClr val="tx1"/>
                </a:solidFill>
                <a:latin typeface="+mn-lt"/>
                <a:ea typeface="+mn-ea"/>
                <a:cs typeface="+mn-cs"/>
              </a:rPr>
              <a:t>Rensink</a:t>
            </a:r>
            <a:r>
              <a:rPr lang="en-US" sz="1200" b="0" i="0" u="none" strike="noStrike" kern="1200" baseline="0" dirty="0">
                <a:solidFill>
                  <a:schemeClr val="tx1"/>
                </a:solidFill>
                <a:latin typeface="+mn-lt"/>
                <a:ea typeface="+mn-ea"/>
                <a:cs typeface="+mn-cs"/>
              </a:rPr>
              <a:t> (2002) called it a proto-object flux to emphasize its dynamic nature.</a:t>
            </a:r>
          </a:p>
          <a:p>
            <a:r>
              <a:rPr lang="en-US" sz="1200" b="0" i="0" u="none" strike="noStrike" kern="1200" baseline="0" dirty="0">
                <a:solidFill>
                  <a:schemeClr val="tx1"/>
                </a:solidFill>
                <a:latin typeface="+mn-lt"/>
                <a:ea typeface="+mn-ea"/>
                <a:cs typeface="+mn-cs"/>
              </a:rPr>
              <a:t>There is increasing evidence that tasks involving eye-hand coordination and locomotion may</a:t>
            </a:r>
          </a:p>
          <a:p>
            <a:r>
              <a:rPr lang="en-US" sz="1200" b="0" i="0" u="none" strike="noStrike" kern="1200" baseline="0" dirty="0">
                <a:solidFill>
                  <a:schemeClr val="tx1"/>
                </a:solidFill>
                <a:latin typeface="+mn-lt"/>
                <a:ea typeface="+mn-ea"/>
                <a:cs typeface="+mn-cs"/>
              </a:rPr>
              <a:t>be processed in pathways distinct from those involved in object recognition. This is the two-visual</a:t>
            </a:r>
          </a:p>
          <a:p>
            <a:r>
              <a:rPr lang="en-US" sz="1200" b="0" i="0" u="none" strike="noStrike" kern="1200" baseline="0" dirty="0">
                <a:solidFill>
                  <a:schemeClr val="tx1"/>
                </a:solidFill>
                <a:latin typeface="+mn-lt"/>
                <a:ea typeface="+mn-ea"/>
                <a:cs typeface="+mn-cs"/>
              </a:rPr>
              <a:t>system hypothesis: one system for locomotion and action, called the "action system," and another</a:t>
            </a:r>
          </a:p>
          <a:p>
            <a:r>
              <a:rPr lang="en-US" sz="1200" b="0" i="0" u="none" strike="noStrike" kern="1200" baseline="0" dirty="0">
                <a:solidFill>
                  <a:schemeClr val="tx1"/>
                </a:solidFill>
                <a:latin typeface="+mn-lt"/>
                <a:ea typeface="+mn-ea"/>
                <a:cs typeface="+mn-cs"/>
              </a:rPr>
              <a:t>for symbolic object manipulation, called the "what system." A detailed and convincing account</a:t>
            </a:r>
          </a:p>
          <a:p>
            <a:r>
              <a:rPr lang="en-US" sz="1200" b="0" i="0" u="none" strike="noStrike" kern="1200" baseline="0" dirty="0">
                <a:solidFill>
                  <a:schemeClr val="tx1"/>
                </a:solidFill>
                <a:latin typeface="+mn-lt"/>
                <a:ea typeface="+mn-ea"/>
                <a:cs typeface="+mn-cs"/>
              </a:rPr>
              <a:t>of it can be found in Milner and </a:t>
            </a:r>
            <a:r>
              <a:rPr lang="en-US" sz="1200" b="0" i="0" u="none" strike="noStrike" kern="1200" baseline="0" dirty="0" err="1">
                <a:solidFill>
                  <a:schemeClr val="tx1"/>
                </a:solidFill>
                <a:latin typeface="+mn-lt"/>
                <a:ea typeface="+mn-ea"/>
                <a:cs typeface="+mn-cs"/>
              </a:rPr>
              <a:t>Goodale</a:t>
            </a:r>
            <a:r>
              <a:rPr lang="en-US" sz="1200" b="0" i="0" u="none" strike="noStrike" kern="1200" baseline="0" dirty="0">
                <a:solidFill>
                  <a:schemeClr val="tx1"/>
                </a:solidFill>
                <a:latin typeface="+mn-lt"/>
                <a:ea typeface="+mn-ea"/>
                <a:cs typeface="+mn-cs"/>
              </a:rPr>
              <a:t> (1995).</a:t>
            </a:r>
          </a:p>
          <a:p>
            <a:r>
              <a:rPr lang="en-US" sz="1200" b="0" i="0" u="none" strike="noStrike" kern="1200" baseline="0" dirty="0">
                <a:solidFill>
                  <a:schemeClr val="tx1"/>
                </a:solidFill>
                <a:latin typeface="+mn-lt"/>
                <a:ea typeface="+mn-ea"/>
                <a:cs typeface="+mn-cs"/>
              </a:rPr>
              <a:t>Important characteristics of Stage 2 processing include:</a:t>
            </a:r>
          </a:p>
          <a:p>
            <a:r>
              <a:rPr lang="en-SG" sz="1200" b="0" i="0" u="none" strike="noStrike" kern="1200" baseline="0" dirty="0">
                <a:solidFill>
                  <a:schemeClr val="tx1"/>
                </a:solidFill>
                <a:latin typeface="+mn-lt"/>
                <a:ea typeface="+mn-ea"/>
                <a:cs typeface="+mn-cs"/>
              </a:rPr>
              <a:t>Slow serial processing</a:t>
            </a:r>
          </a:p>
          <a:p>
            <a:r>
              <a:rPr lang="en-US" sz="1200" b="0" i="0" u="none" strike="noStrike" kern="1200" baseline="0" dirty="0">
                <a:solidFill>
                  <a:schemeClr val="tx1"/>
                </a:solidFill>
                <a:latin typeface="+mn-lt"/>
                <a:ea typeface="+mn-ea"/>
                <a:cs typeface="+mn-cs"/>
              </a:rPr>
              <a:t>Involvement of both working memory and long-term memory</a:t>
            </a:r>
          </a:p>
          <a:p>
            <a:r>
              <a:rPr lang="en-US" sz="1200" b="0" i="0" u="none" strike="noStrike" kern="1200" baseline="0" dirty="0">
                <a:solidFill>
                  <a:schemeClr val="tx1"/>
                </a:solidFill>
                <a:latin typeface="+mn-lt"/>
                <a:ea typeface="+mn-ea"/>
                <a:cs typeface="+mn-cs"/>
              </a:rPr>
              <a:t>More emphasis on arbitrary aspects of symbols</a:t>
            </a:r>
          </a:p>
          <a:p>
            <a:r>
              <a:rPr lang="en-US" sz="1200" b="0" i="0" u="none" strike="noStrike" kern="1200" baseline="0" dirty="0">
                <a:solidFill>
                  <a:schemeClr val="tx1"/>
                </a:solidFill>
                <a:latin typeface="+mn-lt"/>
                <a:ea typeface="+mn-ea"/>
                <a:cs typeface="+mn-cs"/>
              </a:rPr>
              <a:t>In a state of flux, a combination of bottom-up feature processing and top-down</a:t>
            </a:r>
          </a:p>
          <a:p>
            <a:r>
              <a:rPr lang="en-SG" sz="1200" b="0" i="0" u="none" strike="noStrike" kern="1200" baseline="0" dirty="0">
                <a:solidFill>
                  <a:schemeClr val="tx1"/>
                </a:solidFill>
                <a:latin typeface="+mn-lt"/>
                <a:ea typeface="+mn-ea"/>
                <a:cs typeface="+mn-cs"/>
              </a:rPr>
              <a:t>attentional mechanisms</a:t>
            </a:r>
          </a:p>
          <a:p>
            <a:r>
              <a:rPr lang="en-US" sz="1200" b="0" i="0" u="none" strike="noStrike" kern="1200" baseline="0" dirty="0">
                <a:solidFill>
                  <a:schemeClr val="tx1"/>
                </a:solidFill>
                <a:latin typeface="+mn-lt"/>
                <a:ea typeface="+mn-ea"/>
                <a:cs typeface="+mn-cs"/>
              </a:rPr>
              <a:t>Different pathways for object recognition and visually guided motion</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At the highest level of perception are the objects held in visual working memory by the demands</a:t>
            </a:r>
          </a:p>
          <a:p>
            <a:r>
              <a:rPr lang="en-US" sz="1200" b="0" i="0" u="none" strike="noStrike" kern="1200" baseline="0" dirty="0">
                <a:solidFill>
                  <a:schemeClr val="tx1"/>
                </a:solidFill>
                <a:latin typeface="+mn-lt"/>
                <a:ea typeface="+mn-ea"/>
                <a:cs typeface="+mn-cs"/>
              </a:rPr>
              <a:t>of active attention. In order to use an external visualization, we construct a sequence of visual</a:t>
            </a:r>
          </a:p>
          <a:p>
            <a:r>
              <a:rPr lang="en-US" sz="1200" b="0" i="0" u="none" strike="noStrike" kern="1200" baseline="0" dirty="0">
                <a:solidFill>
                  <a:schemeClr val="tx1"/>
                </a:solidFill>
                <a:latin typeface="+mn-lt"/>
                <a:ea typeface="+mn-ea"/>
                <a:cs typeface="+mn-cs"/>
              </a:rPr>
              <a:t>queries that are answered through visual search strategies. At this level, only a few objects can</a:t>
            </a:r>
          </a:p>
          <a:p>
            <a:r>
              <a:rPr lang="en-US" sz="1200" b="0" i="0" u="none" strike="noStrike" kern="1200" baseline="0" dirty="0">
                <a:solidFill>
                  <a:schemeClr val="tx1"/>
                </a:solidFill>
                <a:latin typeface="+mn-lt"/>
                <a:ea typeface="+mn-ea"/>
                <a:cs typeface="+mn-cs"/>
              </a:rPr>
              <a:t>be held at a time; they are constructed from the available patterns providing answers to the visual</a:t>
            </a:r>
          </a:p>
          <a:p>
            <a:r>
              <a:rPr lang="en-US" sz="1200" b="0" i="0" u="none" strike="noStrike" kern="1200" baseline="0" dirty="0">
                <a:solidFill>
                  <a:schemeClr val="tx1"/>
                </a:solidFill>
                <a:latin typeface="+mn-lt"/>
                <a:ea typeface="+mn-ea"/>
                <a:cs typeface="+mn-cs"/>
              </a:rPr>
              <a:t>queries. For example, if we use a road map to look for a route, the visual query will trigger a</a:t>
            </a:r>
          </a:p>
          <a:p>
            <a:r>
              <a:rPr lang="en-US" sz="1200" b="0" i="0" u="none" strike="noStrike" kern="1200" baseline="0" dirty="0">
                <a:solidFill>
                  <a:schemeClr val="tx1"/>
                </a:solidFill>
                <a:latin typeface="+mn-lt"/>
                <a:ea typeface="+mn-ea"/>
                <a:cs typeface="+mn-cs"/>
              </a:rPr>
              <a:t>search for connected red contours (representing major highways) between two visual symbols</a:t>
            </a:r>
          </a:p>
          <a:p>
            <a:r>
              <a:rPr lang="en-SG" sz="1200" b="0" i="0" u="none" strike="noStrike" kern="1200" baseline="0" dirty="0">
                <a:solidFill>
                  <a:schemeClr val="tx1"/>
                </a:solidFill>
                <a:latin typeface="+mn-lt"/>
                <a:ea typeface="+mn-ea"/>
                <a:cs typeface="+mn-cs"/>
              </a:rPr>
              <a:t>(representing cities).</a:t>
            </a:r>
          </a:p>
          <a:p>
            <a:r>
              <a:rPr lang="en-US" sz="1200" b="0" i="0" u="none" strike="noStrike" kern="1200" baseline="0" dirty="0">
                <a:solidFill>
                  <a:schemeClr val="tx1"/>
                </a:solidFill>
                <a:latin typeface="+mn-lt"/>
                <a:ea typeface="+mn-ea"/>
                <a:cs typeface="+mn-cs"/>
              </a:rPr>
              <a:t>Beyond the visual processing stages shown in Figure 1.11 are interfaces to other subsystems.</a:t>
            </a:r>
          </a:p>
          <a:p>
            <a:r>
              <a:rPr lang="en-US" sz="1200" b="0" i="0" u="none" strike="noStrike" kern="1200" baseline="0" dirty="0">
                <a:solidFill>
                  <a:schemeClr val="tx1"/>
                </a:solidFill>
                <a:latin typeface="+mn-lt"/>
                <a:ea typeface="+mn-ea"/>
                <a:cs typeface="+mn-cs"/>
              </a:rPr>
              <a:t>The visual object identification process interfaces with the verbal linguistic subsystems of the</a:t>
            </a:r>
          </a:p>
          <a:p>
            <a:r>
              <a:rPr lang="en-US" sz="1200" b="0" i="0" u="none" strike="noStrike" kern="1200" baseline="0" dirty="0">
                <a:solidFill>
                  <a:schemeClr val="tx1"/>
                </a:solidFill>
                <a:latin typeface="+mn-lt"/>
                <a:ea typeface="+mn-ea"/>
                <a:cs typeface="+mn-cs"/>
              </a:rPr>
              <a:t>brain so that words can be connected to images. The perception-for-action subsystem interfaces</a:t>
            </a:r>
          </a:p>
          <a:p>
            <a:r>
              <a:rPr lang="en-US" sz="1200" b="0" i="0" u="none" strike="noStrike" kern="1200" baseline="0" dirty="0">
                <a:solidFill>
                  <a:schemeClr val="tx1"/>
                </a:solidFill>
                <a:latin typeface="+mn-lt"/>
                <a:ea typeface="+mn-ea"/>
                <a:cs typeface="+mn-cs"/>
              </a:rPr>
              <a:t>with the motor systems that control muscle movements.</a:t>
            </a:r>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19</a:t>
            </a:fld>
            <a:endParaRPr lang="en-US"/>
          </a:p>
        </p:txBody>
      </p:sp>
    </p:spTree>
    <p:extLst>
      <p:ext uri="{BB962C8B-B14F-4D97-AF65-F5344CB8AC3E}">
        <p14:creationId xmlns:p14="http://schemas.microsoft.com/office/powerpoint/2010/main" val="26260706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licenses for students at https://</a:t>
            </a:r>
            <a:r>
              <a:rPr lang="en-US" dirty="0" err="1"/>
              <a:t>www.tableau.com</a:t>
            </a:r>
            <a:r>
              <a:rPr lang="en-US" dirty="0"/>
              <a:t>/academic/teaching/course-licenses</a:t>
            </a:r>
          </a:p>
        </p:txBody>
      </p:sp>
      <p:sp>
        <p:nvSpPr>
          <p:cNvPr id="4" name="Slide Number Placeholder 3"/>
          <p:cNvSpPr>
            <a:spLocks noGrp="1"/>
          </p:cNvSpPr>
          <p:nvPr>
            <p:ph type="sldNum" sz="quarter" idx="5"/>
          </p:nvPr>
        </p:nvSpPr>
        <p:spPr/>
        <p:txBody>
          <a:bodyPr/>
          <a:lstStyle/>
          <a:p>
            <a:fld id="{2E36A4A8-4679-F349-B4E1-60A94314D23D}" type="slidenum">
              <a:rPr lang="en-US" smtClean="0"/>
              <a:t>43</a:t>
            </a:fld>
            <a:endParaRPr lang="en-US"/>
          </a:p>
        </p:txBody>
      </p:sp>
    </p:spTree>
    <p:extLst>
      <p:ext uri="{BB962C8B-B14F-4D97-AF65-F5344CB8AC3E}">
        <p14:creationId xmlns:p14="http://schemas.microsoft.com/office/powerpoint/2010/main" val="2204971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21</a:t>
            </a:fld>
            <a:endParaRPr lang="en-US"/>
          </a:p>
        </p:txBody>
      </p:sp>
    </p:spTree>
    <p:extLst>
      <p:ext uri="{BB962C8B-B14F-4D97-AF65-F5344CB8AC3E}">
        <p14:creationId xmlns:p14="http://schemas.microsoft.com/office/powerpoint/2010/main" val="4166339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Roboto Light" panose="02000000000000000000" pitchFamily="2" charset="0"/>
                <a:ea typeface="Roboto Light" panose="02000000000000000000" pitchFamily="2" charset="0"/>
              </a:rPr>
              <a:t>For example, the colour of a car is an attribute of the car, the taste of food is an attribute of the food, and the floor area is an attribute of a house.</a:t>
            </a:r>
          </a:p>
          <a:p>
            <a:endParaRPr lang="en-US" dirty="0"/>
          </a:p>
        </p:txBody>
      </p:sp>
      <p:sp>
        <p:nvSpPr>
          <p:cNvPr id="4" name="Slide Number Placeholder 3"/>
          <p:cNvSpPr>
            <a:spLocks noGrp="1"/>
          </p:cNvSpPr>
          <p:nvPr>
            <p:ph type="sldNum" sz="quarter" idx="5"/>
          </p:nvPr>
        </p:nvSpPr>
        <p:spPr/>
        <p:txBody>
          <a:bodyPr/>
          <a:lstStyle/>
          <a:p>
            <a:fld id="{2E36A4A8-4679-F349-B4E1-60A94314D23D}" type="slidenum">
              <a:rPr lang="en-US" smtClean="0"/>
              <a:t>22</a:t>
            </a:fld>
            <a:endParaRPr lang="en-US"/>
          </a:p>
        </p:txBody>
      </p:sp>
    </p:spTree>
    <p:extLst>
      <p:ext uri="{BB962C8B-B14F-4D97-AF65-F5344CB8AC3E}">
        <p14:creationId xmlns:p14="http://schemas.microsoft.com/office/powerpoint/2010/main" val="2702181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possible</a:t>
            </a:r>
            <a:r>
              <a:rPr lang="en-US" baseline="0" dirty="0"/>
              <a:t> answers include:</a:t>
            </a:r>
          </a:p>
          <a:p>
            <a:endParaRPr lang="en-US" baseline="0" dirty="0"/>
          </a:p>
          <a:p>
            <a:r>
              <a:rPr lang="en-US" baseline="0" dirty="0"/>
              <a:t>Nominal: Store type, department type</a:t>
            </a:r>
          </a:p>
          <a:p>
            <a:r>
              <a:rPr lang="en-US" baseline="0" dirty="0"/>
              <a:t>Ordinal: Preference ranking, market position,  social class </a:t>
            </a:r>
          </a:p>
          <a:p>
            <a:r>
              <a:rPr lang="en-US" baseline="0" dirty="0"/>
              <a:t>Interval: Opinions, attitudes</a:t>
            </a:r>
          </a:p>
          <a:p>
            <a:r>
              <a:rPr lang="en-US" baseline="0" dirty="0"/>
              <a:t>Ratio: Age, sales, income, costs</a:t>
            </a:r>
            <a:endParaRPr lang="en-US" dirty="0"/>
          </a:p>
        </p:txBody>
      </p:sp>
      <p:sp>
        <p:nvSpPr>
          <p:cNvPr id="4" name="Slide Number Placeholder 3"/>
          <p:cNvSpPr>
            <a:spLocks noGrp="1"/>
          </p:cNvSpPr>
          <p:nvPr>
            <p:ph type="sldNum" sz="quarter" idx="10"/>
          </p:nvPr>
        </p:nvSpPr>
        <p:spPr/>
        <p:txBody>
          <a:bodyPr/>
          <a:lstStyle/>
          <a:p>
            <a:fld id="{2E36A4A8-4679-F349-B4E1-60A94314D23D}" type="slidenum">
              <a:rPr lang="en-US" smtClean="0"/>
              <a:t>25</a:t>
            </a:fld>
            <a:endParaRPr lang="en-US"/>
          </a:p>
        </p:txBody>
      </p:sp>
    </p:spTree>
    <p:extLst>
      <p:ext uri="{BB962C8B-B14F-4D97-AF65-F5344CB8AC3E}">
        <p14:creationId xmlns:p14="http://schemas.microsoft.com/office/powerpoint/2010/main" val="4217536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possible</a:t>
            </a:r>
            <a:r>
              <a:rPr lang="en-US" baseline="0" dirty="0"/>
              <a:t> answers include:</a:t>
            </a:r>
          </a:p>
          <a:p>
            <a:endParaRPr lang="en-US" baseline="0" dirty="0"/>
          </a:p>
          <a:p>
            <a:r>
              <a:rPr lang="en-US" baseline="0" dirty="0"/>
              <a:t>Nominal: Store type, department type</a:t>
            </a:r>
          </a:p>
          <a:p>
            <a:r>
              <a:rPr lang="en-US" baseline="0" dirty="0"/>
              <a:t>Ordinal: Preference ranking, market position,  social class </a:t>
            </a:r>
          </a:p>
          <a:p>
            <a:r>
              <a:rPr lang="en-US" baseline="0" dirty="0"/>
              <a:t>Interval: Opinions, attitudes</a:t>
            </a:r>
          </a:p>
          <a:p>
            <a:r>
              <a:rPr lang="en-US" baseline="0" dirty="0"/>
              <a:t>Ratio: Age, sales, income, costs</a:t>
            </a:r>
            <a:endParaRPr lang="en-US" dirty="0"/>
          </a:p>
        </p:txBody>
      </p:sp>
      <p:sp>
        <p:nvSpPr>
          <p:cNvPr id="4" name="Slide Number Placeholder 3"/>
          <p:cNvSpPr>
            <a:spLocks noGrp="1"/>
          </p:cNvSpPr>
          <p:nvPr>
            <p:ph type="sldNum" sz="quarter" idx="10"/>
          </p:nvPr>
        </p:nvSpPr>
        <p:spPr/>
        <p:txBody>
          <a:bodyPr/>
          <a:lstStyle/>
          <a:p>
            <a:fld id="{2E36A4A8-4679-F349-B4E1-60A94314D23D}" type="slidenum">
              <a:rPr lang="en-US" smtClean="0"/>
              <a:t>26</a:t>
            </a:fld>
            <a:endParaRPr lang="en-US"/>
          </a:p>
        </p:txBody>
      </p:sp>
    </p:spTree>
    <p:extLst>
      <p:ext uri="{BB962C8B-B14F-4D97-AF65-F5344CB8AC3E}">
        <p14:creationId xmlns:p14="http://schemas.microsoft.com/office/powerpoint/2010/main" val="1911911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27</a:t>
            </a:fld>
            <a:endParaRPr lang="en-US"/>
          </a:p>
        </p:txBody>
      </p:sp>
    </p:spTree>
    <p:extLst>
      <p:ext uri="{BB962C8B-B14F-4D97-AF65-F5344CB8AC3E}">
        <p14:creationId xmlns:p14="http://schemas.microsoft.com/office/powerpoint/2010/main" val="690077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29</a:t>
            </a:fld>
            <a:endParaRPr lang="en-US"/>
          </a:p>
        </p:txBody>
      </p:sp>
    </p:spTree>
    <p:extLst>
      <p:ext uri="{BB962C8B-B14F-4D97-AF65-F5344CB8AC3E}">
        <p14:creationId xmlns:p14="http://schemas.microsoft.com/office/powerpoint/2010/main" val="1809461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6534041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01">
    <p:spTree>
      <p:nvGrpSpPr>
        <p:cNvPr id="1" name=""/>
        <p:cNvGrpSpPr/>
        <p:nvPr/>
      </p:nvGrpSpPr>
      <p:grpSpPr>
        <a:xfrm>
          <a:off x="0" y="0"/>
          <a:ext cx="0" cy="0"/>
          <a:chOff x="0" y="0"/>
          <a:chExt cx="0" cy="0"/>
        </a:xfrm>
      </p:grpSpPr>
      <p:pic>
        <p:nvPicPr>
          <p:cNvPr id="5" name="Picture 4" descr="Template01-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38777"/>
          </a:xfrm>
          <a:prstGeom prst="rect">
            <a:avLst/>
          </a:prstGeom>
        </p:spPr>
      </p:pic>
      <p:pic>
        <p:nvPicPr>
          <p:cNvPr id="9" name="Picture 8"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52956" y="1962727"/>
            <a:ext cx="2438090" cy="1235324"/>
          </a:xfrm>
          <a:prstGeom prst="rect">
            <a:avLst/>
          </a:prstGeom>
        </p:spPr>
      </p:pic>
    </p:spTree>
    <p:extLst>
      <p:ext uri="{BB962C8B-B14F-4D97-AF65-F5344CB8AC3E}">
        <p14:creationId xmlns:p14="http://schemas.microsoft.com/office/powerpoint/2010/main" val="648494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246459" y="0"/>
            <a:ext cx="4897541"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9" name="Rectangle 8"/>
          <p:cNvSpPr/>
          <p:nvPr userDrawn="1"/>
        </p:nvSpPr>
        <p:spPr>
          <a:xfrm>
            <a:off x="4962278" y="-2182305"/>
            <a:ext cx="4720549" cy="4606871"/>
          </a:xfrm>
          <a:custGeom>
            <a:avLst/>
            <a:gdLst/>
            <a:ahLst/>
            <a:cxnLst/>
            <a:rect l="l" t="t" r="r" b="b"/>
            <a:pathLst>
              <a:path w="4720549" h="4606871">
                <a:moveTo>
                  <a:pt x="87482" y="0"/>
                </a:moveTo>
                <a:lnTo>
                  <a:pt x="4720549" y="0"/>
                </a:lnTo>
                <a:lnTo>
                  <a:pt x="4720549" y="4493153"/>
                </a:lnTo>
                <a:lnTo>
                  <a:pt x="4562058" y="4529732"/>
                </a:lnTo>
                <a:cubicBezTo>
                  <a:pt x="4314892" y="4580310"/>
                  <a:pt x="4058977" y="4606871"/>
                  <a:pt x="3796859" y="4606871"/>
                </a:cubicBezTo>
                <a:cubicBezTo>
                  <a:pt x="1699912" y="4606871"/>
                  <a:pt x="0" y="2906959"/>
                  <a:pt x="0" y="810012"/>
                </a:cubicBezTo>
                <a:cubicBezTo>
                  <a:pt x="0" y="547894"/>
                  <a:pt x="26561" y="291979"/>
                  <a:pt x="77139" y="44813"/>
                </a:cubicBezTo>
                <a:close/>
              </a:path>
            </a:pathLst>
          </a:cu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lvl1pPr>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1"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1937606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5" name="Picture Placeholder 2"/>
          <p:cNvSpPr>
            <a:spLocks noGrp="1"/>
          </p:cNvSpPr>
          <p:nvPr>
            <p:ph type="pic" idx="11"/>
          </p:nvPr>
        </p:nvSpPr>
        <p:spPr>
          <a:xfrm>
            <a:off x="4451726" y="0"/>
            <a:ext cx="4692274"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a:xfrm>
            <a:off x="260213" y="645796"/>
            <a:ext cx="3914896" cy="823392"/>
          </a:xfrm>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6"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3220382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5" name="Picture Placeholder 2"/>
          <p:cNvSpPr>
            <a:spLocks noGrp="1"/>
          </p:cNvSpPr>
          <p:nvPr>
            <p:ph type="pic" idx="11"/>
          </p:nvPr>
        </p:nvSpPr>
        <p:spPr>
          <a:xfrm>
            <a:off x="4496270" y="645795"/>
            <a:ext cx="4295305" cy="174075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 name="Picture Placeholder 2"/>
          <p:cNvSpPr>
            <a:spLocks noGrp="1"/>
          </p:cNvSpPr>
          <p:nvPr>
            <p:ph type="pic" idx="12"/>
          </p:nvPr>
        </p:nvSpPr>
        <p:spPr>
          <a:xfrm>
            <a:off x="4496270" y="2636138"/>
            <a:ext cx="4295305" cy="174075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24889526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451726" y="0"/>
            <a:ext cx="4692274"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5"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3"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3"/>
          </p:nvPr>
        </p:nvSpPr>
        <p:spPr>
          <a:xfrm>
            <a:off x="2954152"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29963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0212" y="453746"/>
            <a:ext cx="8563649" cy="823392"/>
          </a:xfrm>
        </p:spPr>
        <p:txBody>
          <a:bodyPr/>
          <a:lstStyle/>
          <a:p>
            <a:r>
              <a:rPr lang="en-US" dirty="0"/>
              <a:t>Click to edit Master title style</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5" name="Content Placeholder 2"/>
          <p:cNvSpPr>
            <a:spLocks noGrp="1"/>
          </p:cNvSpPr>
          <p:nvPr>
            <p:ph idx="10" hasCustomPrompt="1"/>
          </p:nvPr>
        </p:nvSpPr>
        <p:spPr>
          <a:xfrm>
            <a:off x="260213" y="1277138"/>
            <a:ext cx="8563648" cy="295990"/>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2" y="1905100"/>
            <a:ext cx="8563649"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83637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Picture Placeholder 2"/>
          <p:cNvSpPr>
            <a:spLocks noGrp="1"/>
          </p:cNvSpPr>
          <p:nvPr>
            <p:ph type="pic" idx="12"/>
          </p:nvPr>
        </p:nvSpPr>
        <p:spPr>
          <a:xfrm>
            <a:off x="6357698" y="-14596"/>
            <a:ext cx="2786302"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3"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
        <p:nvSpPr>
          <p:cNvPr id="14" name="Content Placeholder 2"/>
          <p:cNvSpPr>
            <a:spLocks noGrp="1"/>
          </p:cNvSpPr>
          <p:nvPr>
            <p:ph idx="13"/>
          </p:nvPr>
        </p:nvSpPr>
        <p:spPr>
          <a:xfrm>
            <a:off x="2954152"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125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3" name="Slide Number Placeholder 2"/>
          <p:cNvSpPr>
            <a:spLocks noGrp="1"/>
          </p:cNvSpPr>
          <p:nvPr>
            <p:ph type="sldNum" sz="quarter" idx="10"/>
          </p:nvPr>
        </p:nvSpPr>
        <p:spPr/>
        <p:txBody>
          <a:bodyPr/>
          <a:lstStyle/>
          <a:p>
            <a:fld id="{2066355A-084C-D24E-9AD2-7E4FC41EA627}" type="slidenum">
              <a:rPr lang="en-US" b="1" smtClean="0"/>
              <a:pPr/>
              <a:t>‹#›</a:t>
            </a:fld>
            <a:endParaRPr lang="en-US" b="1" dirty="0"/>
          </a:p>
        </p:txBody>
      </p:sp>
    </p:spTree>
    <p:extLst>
      <p:ext uri="{BB962C8B-B14F-4D97-AF65-F5344CB8AC3E}">
        <p14:creationId xmlns:p14="http://schemas.microsoft.com/office/powerpoint/2010/main" val="3406611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4" name="Rectangle 3"/>
          <p:cNvSpPr/>
          <p:nvPr userDrawn="1"/>
        </p:nvSpPr>
        <p:spPr>
          <a:xfrm>
            <a:off x="0" y="0"/>
            <a:ext cx="9144000" cy="5160777"/>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3B5C"/>
              </a:solidFill>
            </a:endParaRPr>
          </a:p>
        </p:txBody>
      </p:sp>
      <p:pic>
        <p:nvPicPr>
          <p:cNvPr id="5" name="Picture 4"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8" y="4365912"/>
            <a:ext cx="1116944" cy="558473"/>
          </a:xfrm>
          <a:prstGeom prst="rect">
            <a:avLst/>
          </a:prstGeom>
        </p:spPr>
      </p:pic>
      <p:sp>
        <p:nvSpPr>
          <p:cNvPr id="3" name="Slide Number Placeholder 2"/>
          <p:cNvSpPr>
            <a:spLocks noGrp="1"/>
          </p:cNvSpPr>
          <p:nvPr>
            <p:ph type="sldNum" sz="quarter" idx="10"/>
          </p:nvPr>
        </p:nvSpPr>
        <p:spPr/>
        <p:txBody>
          <a:bodyPr/>
          <a:lstStyle>
            <a:lvl1pPr>
              <a:defRPr b="1">
                <a:solidFill>
                  <a:srgbClr val="FFFFFF"/>
                </a:solidFill>
              </a:defRPr>
            </a:lvl1pPr>
          </a:lstStyle>
          <a:p>
            <a:r>
              <a:rPr lang="en-US" dirty="0" err="1"/>
              <a:t>suss.edu.sg</a:t>
            </a:r>
            <a:endParaRPr lang="en-US" dirty="0"/>
          </a:p>
        </p:txBody>
      </p:sp>
    </p:spTree>
    <p:extLst>
      <p:ext uri="{BB962C8B-B14F-4D97-AF65-F5344CB8AC3E}">
        <p14:creationId xmlns:p14="http://schemas.microsoft.com/office/powerpoint/2010/main" val="41502087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Presentation Title_02">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06436" y="914399"/>
            <a:ext cx="8229600" cy="1285257"/>
          </a:xfrm>
        </p:spPr>
        <p:txBody>
          <a:bodyPr/>
          <a:lstStyle>
            <a:lvl1pPr>
              <a:defRPr sz="4400">
                <a:solidFill>
                  <a:schemeClr val="tx1"/>
                </a:solidFill>
              </a:defRPr>
            </a:lvl1pPr>
          </a:lstStyle>
          <a:p>
            <a:r>
              <a:rPr lang="en-US" dirty="0"/>
              <a:t>Presentation </a:t>
            </a:r>
            <a:br>
              <a:rPr lang="en-US" dirty="0"/>
            </a:br>
            <a:r>
              <a:rPr lang="en-US" dirty="0"/>
              <a:t>Title</a:t>
            </a:r>
          </a:p>
        </p:txBody>
      </p:sp>
      <p:pic>
        <p:nvPicPr>
          <p:cNvPr id="8" name="Picture 7"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914400"/>
          </a:xfrm>
          <a:prstGeom prst="rect">
            <a:avLst/>
          </a:prstGeom>
        </p:spPr>
      </p:pic>
      <p:sp>
        <p:nvSpPr>
          <p:cNvPr id="9" name="Subtitle 2"/>
          <p:cNvSpPr>
            <a:spLocks noGrp="1"/>
          </p:cNvSpPr>
          <p:nvPr>
            <p:ph type="subTitle" idx="1"/>
          </p:nvPr>
        </p:nvSpPr>
        <p:spPr>
          <a:xfrm>
            <a:off x="256566" y="2255473"/>
            <a:ext cx="8468334" cy="2259377"/>
          </a:xfrm>
        </p:spPr>
        <p:txBody>
          <a:bodyPr>
            <a:normAutofit/>
          </a:bodyPr>
          <a:lstStyle>
            <a:lvl1pPr marL="0" indent="0" algn="l">
              <a:buNone/>
              <a:defRPr sz="3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custDataLst>
      <p:tags r:id="rId1"/>
    </p:custDataLst>
    <p:extLst>
      <p:ext uri="{BB962C8B-B14F-4D97-AF65-F5344CB8AC3E}">
        <p14:creationId xmlns:p14="http://schemas.microsoft.com/office/powerpoint/2010/main" val="32880085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85750"/>
            <a:ext cx="7543800" cy="4572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742950"/>
            <a:ext cx="7543800" cy="2286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040858"/>
            <a:ext cx="7543800" cy="3429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925970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01">
    <p:spTree>
      <p:nvGrpSpPr>
        <p:cNvPr id="1" name=""/>
        <p:cNvGrpSpPr/>
        <p:nvPr/>
      </p:nvGrpSpPr>
      <p:grpSpPr>
        <a:xfrm>
          <a:off x="0" y="0"/>
          <a:ext cx="0" cy="0"/>
          <a:chOff x="0" y="0"/>
          <a:chExt cx="0" cy="0"/>
        </a:xfrm>
      </p:grpSpPr>
      <p:sp>
        <p:nvSpPr>
          <p:cNvPr id="8" name="Rectangle 7"/>
          <p:cNvSpPr/>
          <p:nvPr userDrawn="1"/>
        </p:nvSpPr>
        <p:spPr>
          <a:xfrm>
            <a:off x="0" y="0"/>
            <a:ext cx="9144000" cy="5160777"/>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4" name="Picture 3"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sp>
        <p:nvSpPr>
          <p:cNvPr id="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17283514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p:cNvSpPr>
            <a:spLocks noGrp="1"/>
          </p:cNvSpPr>
          <p:nvPr>
            <p:ph type="title"/>
          </p:nvPr>
        </p:nvSpPr>
        <p:spPr>
          <a:xfrm>
            <a:off x="611560" y="2114550"/>
            <a:ext cx="7914456" cy="457200"/>
          </a:xfrm>
          <a:prstGeom prst="rect">
            <a:avLst/>
          </a:prstGeom>
        </p:spPr>
        <p:txBody>
          <a:bodyPr/>
          <a:lstStyle>
            <a:lvl1pPr algn="l">
              <a:defRPr sz="2625">
                <a:solidFill>
                  <a:schemeClr val="bg1"/>
                </a:solidFill>
                <a:latin typeface="Lucida sans"/>
                <a:cs typeface="Lucida sans"/>
              </a:defRPr>
            </a:lvl1pPr>
          </a:lstStyle>
          <a:p>
            <a:r>
              <a:rPr lang="en-US" altLang="en-US" dirty="0"/>
              <a:t>Click to edit Master title style</a:t>
            </a:r>
            <a:endParaRPr lang="en-US" dirty="0"/>
          </a:p>
        </p:txBody>
      </p:sp>
      <p:sp>
        <p:nvSpPr>
          <p:cNvPr id="6" name="Text Placeholder 7"/>
          <p:cNvSpPr>
            <a:spLocks noGrp="1"/>
          </p:cNvSpPr>
          <p:nvPr>
            <p:ph type="body" sz="quarter" idx="11"/>
          </p:nvPr>
        </p:nvSpPr>
        <p:spPr>
          <a:xfrm>
            <a:off x="611560" y="2673134"/>
            <a:ext cx="7914456" cy="27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
        <p:nvSpPr>
          <p:cNvPr id="7" name="Text Placeholder 7"/>
          <p:cNvSpPr>
            <a:spLocks noGrp="1"/>
          </p:cNvSpPr>
          <p:nvPr>
            <p:ph type="body" sz="quarter" idx="12"/>
          </p:nvPr>
        </p:nvSpPr>
        <p:spPr>
          <a:xfrm>
            <a:off x="611560" y="2949822"/>
            <a:ext cx="7914456" cy="27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Tree>
    <p:extLst>
      <p:ext uri="{BB962C8B-B14F-4D97-AF65-F5344CB8AC3E}">
        <p14:creationId xmlns:p14="http://schemas.microsoft.com/office/powerpoint/2010/main" val="39534324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85750"/>
            <a:ext cx="7543800" cy="4572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742950"/>
            <a:ext cx="7543800" cy="2286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040858"/>
            <a:ext cx="7543800" cy="3429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30277029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9"/>
          <p:cNvSpPr>
            <a:spLocks noGrp="1"/>
          </p:cNvSpPr>
          <p:nvPr>
            <p:ph type="body" sz="quarter" idx="11"/>
          </p:nvPr>
        </p:nvSpPr>
        <p:spPr>
          <a:xfrm>
            <a:off x="685800" y="1040858"/>
            <a:ext cx="7543800" cy="3429000"/>
          </a:xfrm>
          <a:prstGeom prst="rect">
            <a:avLst/>
          </a:prstGeom>
        </p:spPr>
        <p:txBody>
          <a:bodyPr vert="horz"/>
          <a:lstStyle>
            <a:lvl1pPr marL="81000" marR="0" indent="-162000" algn="l" defTabSz="342900" rtl="0" eaLnBrk="0" fontAlgn="base" latinLnBrk="0" hangingPunct="0">
              <a:lnSpc>
                <a:spcPct val="100000"/>
              </a:lnSpc>
              <a:spcBef>
                <a:spcPts val="0"/>
              </a:spcBef>
              <a:spcAft>
                <a:spcPct val="0"/>
              </a:spcAft>
              <a:buClr>
                <a:schemeClr val="tx1"/>
              </a:buClr>
              <a:buSzTx/>
              <a:buFont typeface="Arial" panose="020B0604020202020204" pitchFamily="34" charset="0"/>
              <a:buChar char="•"/>
              <a:tabLst/>
              <a:defRPr sz="1200" baseline="0">
                <a:solidFill>
                  <a:schemeClr val="tx1"/>
                </a:solidFill>
                <a:latin typeface="Lucida Sans" panose="020B0602040502020204" pitchFamily="34" charset="0"/>
                <a:cs typeface="Lucida Sans" panose="020B0602040502020204" pitchFamily="34" charset="0"/>
              </a:defRPr>
            </a:lvl1pPr>
            <a:lvl2pPr marL="351000" indent="-189000">
              <a:spcBef>
                <a:spcPts val="0"/>
              </a:spcBef>
              <a:defRPr sz="1200">
                <a:latin typeface="Lucida Sans" panose="020B0602040502020204" pitchFamily="34" charset="0"/>
                <a:cs typeface="Lucida Sans" panose="020B0602040502020204" pitchFamily="34" charset="0"/>
              </a:defRPr>
            </a:lvl2pPr>
            <a:lvl3pPr marL="540000" indent="-216000">
              <a:spcBef>
                <a:spcPts val="0"/>
              </a:spcBef>
              <a:buFont typeface="Wingdings" panose="05000000000000000000" pitchFamily="2" charset="2"/>
              <a:buChar char="Ø"/>
              <a:defRPr sz="1200">
                <a:latin typeface="Lucida Sans" panose="020B0602040502020204" pitchFamily="34" charset="0"/>
                <a:cs typeface="Lucida Sans" panose="020B0602040502020204" pitchFamily="34" charset="0"/>
              </a:defRPr>
            </a:lvl3pPr>
            <a:lvl4pPr marL="702000" indent="-162000">
              <a:spcBef>
                <a:spcPts val="0"/>
              </a:spcBef>
              <a:buFont typeface="Wingdings" panose="05000000000000000000" pitchFamily="2" charset="2"/>
              <a:buChar char="§"/>
              <a:defRPr sz="1200">
                <a:latin typeface="Lucida Sans" panose="020B0602040502020204" pitchFamily="34" charset="0"/>
                <a:cs typeface="Lucida Sans" panose="020B0602040502020204" pitchFamily="34"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itle 1"/>
          <p:cNvSpPr>
            <a:spLocks noGrp="1"/>
          </p:cNvSpPr>
          <p:nvPr>
            <p:ph type="title"/>
          </p:nvPr>
        </p:nvSpPr>
        <p:spPr>
          <a:xfrm>
            <a:off x="685800" y="141480"/>
            <a:ext cx="7543800" cy="457200"/>
          </a:xfrm>
          <a:prstGeom prst="rect">
            <a:avLst/>
          </a:prstGeom>
        </p:spPr>
        <p:txBody>
          <a:bodyPr/>
          <a:lstStyle>
            <a:lvl1pPr algn="l">
              <a:defRPr sz="1800" b="1" baseline="0">
                <a:solidFill>
                  <a:schemeClr val="bg1"/>
                </a:solidFill>
                <a:latin typeface="Lucida sans"/>
                <a:cs typeface="Lucida sans"/>
              </a:defRPr>
            </a:lvl1pPr>
          </a:lstStyle>
          <a:p>
            <a:r>
              <a:rPr lang="en-US" altLang="en-US" dirty="0"/>
              <a:t>Click to edit Master title style</a:t>
            </a:r>
            <a:endParaRPr lang="en-US" dirty="0"/>
          </a:p>
        </p:txBody>
      </p:sp>
      <p:sp>
        <p:nvSpPr>
          <p:cNvPr id="6" name="Text Placeholder 9"/>
          <p:cNvSpPr>
            <a:spLocks noGrp="1"/>
          </p:cNvSpPr>
          <p:nvPr>
            <p:ph type="body" sz="quarter" idx="10"/>
          </p:nvPr>
        </p:nvSpPr>
        <p:spPr>
          <a:xfrm>
            <a:off x="685800" y="789552"/>
            <a:ext cx="7543800" cy="2286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 typeface="Arial" panose="020B0604020202020204" pitchFamily="34" charset="0"/>
              <a:buNone/>
              <a:tabLst/>
              <a:defRPr sz="1200" b="1" baseline="0">
                <a:solidFill>
                  <a:srgbClr val="DA291C"/>
                </a:solidFill>
                <a:latin typeface="Lucida sans"/>
                <a:cs typeface="Lucida sans"/>
              </a:defRPr>
            </a:lvl1pPr>
          </a:lstStyle>
          <a:p>
            <a:pPr lvl="0"/>
            <a:r>
              <a:rPr lang="en-US" altLang="en-US" dirty="0"/>
              <a:t>Click to edit Master text styles</a:t>
            </a:r>
          </a:p>
        </p:txBody>
      </p:sp>
    </p:spTree>
    <p:extLst>
      <p:ext uri="{BB962C8B-B14F-4D97-AF65-F5344CB8AC3E}">
        <p14:creationId xmlns:p14="http://schemas.microsoft.com/office/powerpoint/2010/main" val="23697996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85750"/>
            <a:ext cx="7543800" cy="4572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742950"/>
            <a:ext cx="7543800" cy="2286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040858"/>
            <a:ext cx="7543800" cy="3429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2394208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01">
    <p:spTree>
      <p:nvGrpSpPr>
        <p:cNvPr id="1" name=""/>
        <p:cNvGrpSpPr/>
        <p:nvPr/>
      </p:nvGrpSpPr>
      <p:grpSpPr>
        <a:xfrm>
          <a:off x="0" y="0"/>
          <a:ext cx="0" cy="0"/>
          <a:chOff x="0" y="0"/>
          <a:chExt cx="0" cy="0"/>
        </a:xfrm>
      </p:grpSpPr>
      <p:sp>
        <p:nvSpPr>
          <p:cNvPr id="8" name="Rectangle 7"/>
          <p:cNvSpPr/>
          <p:nvPr userDrawn="1"/>
        </p:nvSpPr>
        <p:spPr>
          <a:xfrm>
            <a:off x="0" y="0"/>
            <a:ext cx="9144000" cy="5160777"/>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22" name="Picture 21"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8" y="4561374"/>
            <a:ext cx="726021" cy="363011"/>
          </a:xfrm>
          <a:prstGeom prst="rect">
            <a:avLst/>
          </a:prstGeom>
        </p:spPr>
      </p:pic>
      <p:sp>
        <p:nvSpPr>
          <p:cNvPr id="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Tree>
    <p:extLst>
      <p:ext uri="{BB962C8B-B14F-4D97-AF65-F5344CB8AC3E}">
        <p14:creationId xmlns:p14="http://schemas.microsoft.com/office/powerpoint/2010/main" val="927899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ctrTitle" hasCustomPrompt="1"/>
          </p:nvPr>
        </p:nvSpPr>
        <p:spPr>
          <a:xfrm>
            <a:off x="257175" y="1246732"/>
            <a:ext cx="7772400" cy="1060304"/>
          </a:xfrm>
        </p:spPr>
        <p:txBody>
          <a:bodyPr/>
          <a:lstStyle>
            <a:lvl1pPr>
              <a:defRPr sz="45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0550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8" name="Picture 7"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778829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9" name="Picture 8"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1094574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1902550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2095191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Section Divider">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Title 1"/>
          <p:cNvSpPr>
            <a:spLocks noGrp="1"/>
          </p:cNvSpPr>
          <p:nvPr>
            <p:ph type="ctrTitle" hasCustomPrompt="1"/>
          </p:nvPr>
        </p:nvSpPr>
        <p:spPr>
          <a:xfrm>
            <a:off x="257175" y="1246732"/>
            <a:ext cx="7772400" cy="1060304"/>
          </a:xfrm>
        </p:spPr>
        <p:txBody>
          <a:bodyPr/>
          <a:lstStyle>
            <a:lvl1pPr>
              <a:defRPr sz="45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spTree>
    <p:extLst>
      <p:ext uri="{BB962C8B-B14F-4D97-AF65-F5344CB8AC3E}">
        <p14:creationId xmlns:p14="http://schemas.microsoft.com/office/powerpoint/2010/main" val="599556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4" Type="http://schemas.openxmlformats.org/officeDocument/2006/relationships/image" Target="../media/image8.emf"/></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image" Target="../media/image9.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0213" y="645796"/>
            <a:ext cx="3747016" cy="823392"/>
          </a:xfrm>
          <a:prstGeom prst="rect">
            <a:avLst/>
          </a:prstGeom>
        </p:spPr>
        <p:txBody>
          <a:bodyPr vert="horz" lIns="91440" tIns="45720" rIns="91440" bIns="45720" rtlCol="0" anchor="ctr">
            <a:noAutofit/>
          </a:bodyPr>
          <a:lstStyle/>
          <a:p>
            <a:r>
              <a:rPr lang="en-US" dirty="0"/>
              <a:t>Click to edit </a:t>
            </a:r>
            <a:br>
              <a:rPr lang="en-US" dirty="0"/>
            </a:br>
            <a:r>
              <a:rPr lang="en-US" dirty="0"/>
              <a:t>Master title style </a:t>
            </a:r>
          </a:p>
        </p:txBody>
      </p:sp>
      <p:sp>
        <p:nvSpPr>
          <p:cNvPr id="3" name="Text Placeholder 2"/>
          <p:cNvSpPr>
            <a:spLocks noGrp="1"/>
          </p:cNvSpPr>
          <p:nvPr>
            <p:ph type="body" idx="1"/>
          </p:nvPr>
        </p:nvSpPr>
        <p:spPr>
          <a:xfrm>
            <a:off x="260213" y="1576820"/>
            <a:ext cx="3747016" cy="301371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657975" y="4745735"/>
            <a:ext cx="2133600" cy="273844"/>
          </a:xfrm>
          <a:prstGeom prst="rect">
            <a:avLst/>
          </a:prstGeom>
        </p:spPr>
        <p:txBody>
          <a:bodyPr vert="horz" lIns="91440" tIns="45720" rIns="91440" bIns="45720" rtlCol="0" anchor="ctr"/>
          <a:lstStyle>
            <a:lvl1pPr algn="r">
              <a:defRPr sz="800">
                <a:solidFill>
                  <a:srgbClr val="003B5C"/>
                </a:solidFill>
              </a:defRPr>
            </a:lvl1pPr>
          </a:lstStyle>
          <a:p>
            <a:fld id="{2066355A-084C-D24E-9AD2-7E4FC41EA627}" type="slidenum">
              <a:rPr lang="en-US" b="1" smtClean="0"/>
              <a:pPr/>
              <a:t>‹#›</a:t>
            </a:fld>
            <a:endParaRPr lang="en-US" b="1" dirty="0"/>
          </a:p>
        </p:txBody>
      </p:sp>
      <p:pic>
        <p:nvPicPr>
          <p:cNvPr id="8" name="Picture 7" descr="01 Singapore University of Social Sciences_Horizontal Format_Version A_White Background_RGB.png"/>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85" r:id="rId1"/>
    <p:sldLayoutId id="2147493456" r:id="rId2"/>
    <p:sldLayoutId id="2147493472" r:id="rId3"/>
    <p:sldLayoutId id="2147493470" r:id="rId4"/>
    <p:sldLayoutId id="2147493467" r:id="rId5"/>
    <p:sldLayoutId id="2147493473" r:id="rId6"/>
    <p:sldLayoutId id="2147493475" r:id="rId7"/>
    <p:sldLayoutId id="2147493476" r:id="rId8"/>
    <p:sldLayoutId id="2147493478" r:id="rId9"/>
    <p:sldLayoutId id="2147493480" r:id="rId10"/>
    <p:sldLayoutId id="2147493457" r:id="rId11"/>
    <p:sldLayoutId id="2147493482" r:id="rId12"/>
    <p:sldLayoutId id="2147493479" r:id="rId13"/>
    <p:sldLayoutId id="2147493486" r:id="rId14"/>
    <p:sldLayoutId id="2147493481" r:id="rId15"/>
    <p:sldLayoutId id="2147493483" r:id="rId16"/>
    <p:sldLayoutId id="2147493484" r:id="rId17"/>
    <p:sldLayoutId id="2147493487" r:id="rId18"/>
    <p:sldLayoutId id="2147493491" r:id="rId19"/>
  </p:sldLayoutIdLst>
  <p:txStyles>
    <p:titleStyle>
      <a:lvl1pPr algn="l" defTabSz="457200" rtl="0" eaLnBrk="1" latinLnBrk="0" hangingPunct="1">
        <a:spcBef>
          <a:spcPct val="0"/>
        </a:spcBef>
        <a:buNone/>
        <a:defRPr sz="2300" kern="1200">
          <a:solidFill>
            <a:srgbClr val="003B5C"/>
          </a:solidFill>
          <a:latin typeface="Montserrat Medium"/>
          <a:ea typeface="+mj-ea"/>
          <a:cs typeface="Montserrat Medium"/>
        </a:defRPr>
      </a:lvl1pPr>
    </p:titleStyle>
    <p:body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userDrawn="1"/>
        </p:nvSpPr>
        <p:spPr>
          <a:xfrm>
            <a:off x="-1588" y="0"/>
            <a:ext cx="9144001" cy="5143500"/>
          </a:xfrm>
          <a:prstGeom prst="rect">
            <a:avLst/>
          </a:prstGeom>
          <a:solidFill>
            <a:srgbClr val="003B5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US" altLang="en-US" sz="1350">
              <a:solidFill>
                <a:srgbClr val="FFFFFF"/>
              </a:solidFill>
              <a:latin typeface="Calibri" panose="020F0502020204030204" pitchFamily="34" charset="0"/>
            </a:endParaRPr>
          </a:p>
        </p:txBody>
      </p:sp>
      <p:sp>
        <p:nvSpPr>
          <p:cNvPr id="10" name="Flowchart: Stored Data 9"/>
          <p:cNvSpPr/>
          <p:nvPr userDrawn="1"/>
        </p:nvSpPr>
        <p:spPr>
          <a:xfrm>
            <a:off x="1" y="4882753"/>
            <a:ext cx="8640763" cy="13097"/>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1" name="Flowchart: Stored Data 10"/>
          <p:cNvSpPr/>
          <p:nvPr userDrawn="1"/>
        </p:nvSpPr>
        <p:spPr>
          <a:xfrm>
            <a:off x="0" y="4922044"/>
            <a:ext cx="8712200" cy="2738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2" name="Flowchart: Stored Data 11"/>
          <p:cNvSpPr/>
          <p:nvPr userDrawn="1"/>
        </p:nvSpPr>
        <p:spPr>
          <a:xfrm>
            <a:off x="-1588" y="4978004"/>
            <a:ext cx="8815388" cy="40481"/>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3" name="Flowchart: Stored Data 12"/>
          <p:cNvSpPr/>
          <p:nvPr userDrawn="1"/>
        </p:nvSpPr>
        <p:spPr>
          <a:xfrm rot="16200000">
            <a:off x="6828433" y="3073599"/>
            <a:ext cx="3618310" cy="19050"/>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4" name="Flowchart: Stored Data 13"/>
          <p:cNvSpPr/>
          <p:nvPr userDrawn="1"/>
        </p:nvSpPr>
        <p:spPr>
          <a:xfrm rot="16200000">
            <a:off x="6797874" y="3026371"/>
            <a:ext cx="3806429" cy="3492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6" name="Flowchart: Stored Data 15"/>
          <p:cNvSpPr/>
          <p:nvPr userDrawn="1"/>
        </p:nvSpPr>
        <p:spPr>
          <a:xfrm rot="16200000">
            <a:off x="6787158" y="2991843"/>
            <a:ext cx="3999310"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pic>
        <p:nvPicPr>
          <p:cNvPr id="1033" name="Picture 1"/>
          <p:cNvPicPr>
            <a:picLocks noChangeAspect="1"/>
          </p:cNvPicPr>
          <p:nvPr userDrawn="1"/>
        </p:nvPicPr>
        <p:blipFill>
          <a:blip r:embed="rId4">
            <a:extLst>
              <a:ext uri="{28A0092B-C50C-407E-A947-70E740481C1C}">
                <a14:useLocalDpi xmlns:a14="http://schemas.microsoft.com/office/drawing/2010/main" val="0"/>
              </a:ext>
            </a:extLst>
          </a:blip>
          <a:srcRect l="16106" t="18172" r="16106" b="18172"/>
          <a:stretch>
            <a:fillRect/>
          </a:stretch>
        </p:blipFill>
        <p:spPr bwMode="auto">
          <a:xfrm>
            <a:off x="7110413" y="213122"/>
            <a:ext cx="1706562" cy="665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9811031"/>
      </p:ext>
    </p:extLst>
  </p:cSld>
  <p:clrMap bg1="lt1" tx1="dk1" bg2="lt2" tx2="dk2" accent1="accent1" accent2="accent2" accent3="accent3" accent4="accent4" accent5="accent5" accent6="accent6" hlink="hlink" folHlink="folHlink"/>
  <p:sldLayoutIdLst>
    <p:sldLayoutId id="2147493489" r:id="rId1"/>
    <p:sldLayoutId id="2147493490"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Flowchart: Document 19"/>
          <p:cNvSpPr/>
          <p:nvPr userDrawn="1"/>
        </p:nvSpPr>
        <p:spPr>
          <a:xfrm>
            <a:off x="-38100" y="-75010"/>
            <a:ext cx="9215438" cy="810816"/>
          </a:xfrm>
          <a:prstGeom prst="flowChartDocument">
            <a:avLst/>
          </a:prstGeom>
          <a:solidFill>
            <a:srgbClr val="003B5C"/>
          </a:solidFill>
          <a:ln w="57150">
            <a:solidFill>
              <a:srgbClr val="DA291C"/>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sp>
        <p:nvSpPr>
          <p:cNvPr id="16" name="Flowchart: Stored Data 15"/>
          <p:cNvSpPr/>
          <p:nvPr userDrawn="1"/>
        </p:nvSpPr>
        <p:spPr>
          <a:xfrm>
            <a:off x="0" y="4882753"/>
            <a:ext cx="7740650" cy="13097"/>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sp>
        <p:nvSpPr>
          <p:cNvPr id="17" name="Flowchart: Stored Data 16"/>
          <p:cNvSpPr/>
          <p:nvPr userDrawn="1"/>
        </p:nvSpPr>
        <p:spPr>
          <a:xfrm>
            <a:off x="0" y="4922044"/>
            <a:ext cx="7812088" cy="2738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sp>
        <p:nvSpPr>
          <p:cNvPr id="18" name="Flowchart: Stored Data 17"/>
          <p:cNvSpPr/>
          <p:nvPr userDrawn="1"/>
        </p:nvSpPr>
        <p:spPr>
          <a:xfrm>
            <a:off x="-1588" y="4978004"/>
            <a:ext cx="7991476" cy="40481"/>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pic>
        <p:nvPicPr>
          <p:cNvPr id="2054" name="Picture 6"/>
          <p:cNvPicPr>
            <a:picLocks noChangeAspect="1"/>
          </p:cNvPicPr>
          <p:nvPr userDrawn="1"/>
        </p:nvPicPr>
        <p:blipFill>
          <a:blip r:embed="rId4">
            <a:extLst>
              <a:ext uri="{28A0092B-C50C-407E-A947-70E740481C1C}">
                <a14:useLocalDpi xmlns:a14="http://schemas.microsoft.com/office/drawing/2010/main" val="0"/>
              </a:ext>
            </a:extLst>
          </a:blip>
          <a:srcRect l="15913" t="17105" r="15765" b="18240"/>
          <a:stretch>
            <a:fillRect/>
          </a:stretch>
        </p:blipFill>
        <p:spPr bwMode="auto">
          <a:xfrm>
            <a:off x="7883526" y="4730354"/>
            <a:ext cx="919163"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2395920"/>
      </p:ext>
    </p:extLst>
  </p:cSld>
  <p:clrMap bg1="lt1" tx1="dk1" bg2="lt2" tx2="dk2" accent1="accent1" accent2="accent2" accent3="accent3" accent4="accent4" accent5="accent5" accent6="accent6" hlink="hlink" folHlink="folHlink"/>
  <p:sldLayoutIdLst>
    <p:sldLayoutId id="2147493493" r:id="rId1"/>
    <p:sldLayoutId id="2147493494"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8.xml"/><Relationship Id="rId1" Type="http://schemas.openxmlformats.org/officeDocument/2006/relationships/tags" Target="../tags/tag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hyperlink" Target="http://i.stack.imgur.com/cMEOk.png"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hyperlink" Target="http://image.slidesharecdn.com/measurementandscales-120411075801-phpapp02/95/measurement-and-scales-6-728.jpg?cb=1334131308"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hyperlink" Target="http://i.cmpnet.com/intelligententerprise/images/0810/Data-Dimension-Hierarchies.jpg"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learndatamodeling.com/wp-content/uploads/2015/10/tmeta.gif" TargetMode="External"/><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8.xml"/><Relationship Id="rId1" Type="http://schemas.openxmlformats.org/officeDocument/2006/relationships/tags" Target="../tags/tag5.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8.xml"/><Relationship Id="rId1" Type="http://schemas.openxmlformats.org/officeDocument/2006/relationships/tags" Target="../tags/tag6.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8.xml"/><Relationship Id="rId1" Type="http://schemas.openxmlformats.org/officeDocument/2006/relationships/tags" Target="../tags/tag7.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8.xml"/><Relationship Id="rId1" Type="http://schemas.openxmlformats.org/officeDocument/2006/relationships/tags" Target="../tags/tag8.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8.xml"/><Relationship Id="rId1" Type="http://schemas.openxmlformats.org/officeDocument/2006/relationships/tags" Target="../tags/tag9.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8.xml"/><Relationship Id="rId1" Type="http://schemas.openxmlformats.org/officeDocument/2006/relationships/tags" Target="../tags/tag10.xml"/><Relationship Id="rId5" Type="http://schemas.openxmlformats.org/officeDocument/2006/relationships/hyperlink" Target="https://help.tableau.com/current/pro/desktop/en-us/multiple_connections.htm" TargetMode="Externa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8.xml"/><Relationship Id="rId1" Type="http://schemas.openxmlformats.org/officeDocument/2006/relationships/tags" Target="../tags/tag11.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8.xml"/><Relationship Id="rId1" Type="http://schemas.openxmlformats.org/officeDocument/2006/relationships/tags" Target="../tags/tag12.xml"/><Relationship Id="rId5" Type="http://schemas.openxmlformats.org/officeDocument/2006/relationships/hyperlink" Target="https://help.tableau.com/current/pro/desktop/en-us/pivot.htm" TargetMode="Externa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8.xml"/><Relationship Id="rId1" Type="http://schemas.openxmlformats.org/officeDocument/2006/relationships/tags" Target="../tags/tag13.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8.xml"/><Relationship Id="rId1" Type="http://schemas.openxmlformats.org/officeDocument/2006/relationships/tags" Target="../tags/tag14.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hyperlink" Target="https://ibookstore.suss.edu.sg/" TargetMode="External"/><Relationship Id="rId2" Type="http://schemas.openxmlformats.org/officeDocument/2006/relationships/hyperlink" Target="https://canvas.suss.edu.sg/courses/31564" TargetMode="External"/><Relationship Id="rId1" Type="http://schemas.openxmlformats.org/officeDocument/2006/relationships/slideLayout" Target="../slideLayouts/slideLayout17.xml"/><Relationship Id="rId6" Type="http://schemas.openxmlformats.org/officeDocument/2006/relationships/hyperlink" Target="https://www.suss.edu.sg/docs/default-source/contentdoc/oas/pt-2021acadcalendar.pdf" TargetMode="External"/><Relationship Id="rId5" Type="http://schemas.openxmlformats.org/officeDocument/2006/relationships/hyperlink" Target="https://www.tableau.com/learn/get-started/creator" TargetMode="External"/><Relationship Id="rId4" Type="http://schemas.openxmlformats.org/officeDocument/2006/relationships/hyperlink" Target="https://www.tableau.com/products/trial"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1433513" y="165497"/>
            <a:ext cx="56578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altLang="en-US" sz="2100" dirty="0">
                <a:solidFill>
                  <a:schemeClr val="bg1"/>
                </a:solidFill>
                <a:latin typeface="Lucida Sans" panose="020B0602030504020204" pitchFamily="34" charset="0"/>
                <a:ea typeface="ヒラギノ角ゴ Pro W3"/>
                <a:cs typeface="ヒラギノ角ゴ Pro W3"/>
              </a:rPr>
              <a:t>ANL201 – Study Units</a:t>
            </a:r>
            <a:endParaRPr lang="en-SG" altLang="en-US" sz="21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1223628" y="748838"/>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dirty="0">
                <a:solidFill>
                  <a:schemeClr val="bg1"/>
                </a:solidFill>
              </a:rPr>
              <a:t>Time frame and Deliverables</a:t>
            </a:r>
            <a:endParaRPr lang="en-SG" dirty="0">
              <a:solidFill>
                <a:schemeClr val="bg1"/>
              </a:solidFill>
            </a:endParaRPr>
          </a:p>
        </p:txBody>
      </p:sp>
      <p:graphicFrame>
        <p:nvGraphicFramePr>
          <p:cNvPr id="2" name="Table 2">
            <a:extLst>
              <a:ext uri="{FF2B5EF4-FFF2-40B4-BE49-F238E27FC236}">
                <a16:creationId xmlns:a16="http://schemas.microsoft.com/office/drawing/2014/main" id="{A557F063-8854-48BA-BF0D-D7E1B7E4BBA7}"/>
              </a:ext>
            </a:extLst>
          </p:cNvPr>
          <p:cNvGraphicFramePr>
            <a:graphicFrameLocks noGrp="1"/>
          </p:cNvGraphicFramePr>
          <p:nvPr>
            <p:extLst>
              <p:ext uri="{D42A27DB-BD31-4B8C-83A1-F6EECF244321}">
                <p14:modId xmlns:p14="http://schemas.microsoft.com/office/powerpoint/2010/main" val="4212343458"/>
              </p:ext>
            </p:extLst>
          </p:nvPr>
        </p:nvGraphicFramePr>
        <p:xfrm>
          <a:off x="1223628" y="1121269"/>
          <a:ext cx="6683956" cy="3108960"/>
        </p:xfrm>
        <a:graphic>
          <a:graphicData uri="http://schemas.openxmlformats.org/drawingml/2006/table">
            <a:tbl>
              <a:tblPr firstRow="1" bandRow="1">
                <a:tableStyleId>{5C22544A-7EE6-4342-B048-85BDC9FD1C3A}</a:tableStyleId>
              </a:tblPr>
              <a:tblGrid>
                <a:gridCol w="568166">
                  <a:extLst>
                    <a:ext uri="{9D8B030D-6E8A-4147-A177-3AD203B41FA5}">
                      <a16:colId xmlns:a16="http://schemas.microsoft.com/office/drawing/2014/main" val="490576269"/>
                    </a:ext>
                  </a:extLst>
                </a:gridCol>
                <a:gridCol w="2398728">
                  <a:extLst>
                    <a:ext uri="{9D8B030D-6E8A-4147-A177-3AD203B41FA5}">
                      <a16:colId xmlns:a16="http://schemas.microsoft.com/office/drawing/2014/main" val="2750247129"/>
                    </a:ext>
                  </a:extLst>
                </a:gridCol>
                <a:gridCol w="705089">
                  <a:extLst>
                    <a:ext uri="{9D8B030D-6E8A-4147-A177-3AD203B41FA5}">
                      <a16:colId xmlns:a16="http://schemas.microsoft.com/office/drawing/2014/main" val="3137058074"/>
                    </a:ext>
                  </a:extLst>
                </a:gridCol>
                <a:gridCol w="1765364">
                  <a:extLst>
                    <a:ext uri="{9D8B030D-6E8A-4147-A177-3AD203B41FA5}">
                      <a16:colId xmlns:a16="http://schemas.microsoft.com/office/drawing/2014/main" val="2240145745"/>
                    </a:ext>
                  </a:extLst>
                </a:gridCol>
                <a:gridCol w="1246609">
                  <a:extLst>
                    <a:ext uri="{9D8B030D-6E8A-4147-A177-3AD203B41FA5}">
                      <a16:colId xmlns:a16="http://schemas.microsoft.com/office/drawing/2014/main" val="3968797517"/>
                    </a:ext>
                  </a:extLst>
                </a:gridCol>
              </a:tblGrid>
              <a:tr h="434340">
                <a:tc>
                  <a:txBody>
                    <a:bodyPr/>
                    <a:lstStyle/>
                    <a:p>
                      <a:pPr algn="ctr"/>
                      <a:r>
                        <a:rPr lang="en-US" sz="1200" dirty="0"/>
                        <a:t>Study </a:t>
                      </a:r>
                    </a:p>
                    <a:p>
                      <a:pPr algn="ctr"/>
                      <a:r>
                        <a:rPr lang="en-US" sz="1200" dirty="0"/>
                        <a:t>Unit</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Topic</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Date </a:t>
                      </a:r>
                    </a:p>
                    <a:p>
                      <a:pPr algn="ctr"/>
                      <a:r>
                        <a:rPr lang="en-US" sz="1200" dirty="0"/>
                        <a:t>(2021)</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Quiz</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solidFill>
                            <a:srgbClr val="FF0000"/>
                          </a:solidFill>
                        </a:rPr>
                        <a:t>Deadlines</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944635151"/>
                  </a:ext>
                </a:extLst>
              </a:tr>
              <a:tr h="617220">
                <a:tc>
                  <a:txBody>
                    <a:bodyPr/>
                    <a:lstStyle/>
                    <a:p>
                      <a:pPr algn="ctr"/>
                      <a:r>
                        <a:rPr lang="en-US" sz="1200" dirty="0"/>
                        <a:t>1</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chemeClr val="bg1">
                        <a:lumMod val="75000"/>
                      </a:schemeClr>
                    </a:solidFill>
                  </a:tcPr>
                </a:tc>
                <a:tc>
                  <a:txBody>
                    <a:bodyPr/>
                    <a:lstStyle/>
                    <a:p>
                      <a:pPr algn="ctr"/>
                      <a:r>
                        <a:rPr lang="en-US" sz="1200" dirty="0"/>
                        <a:t>Business Performance Management</a:t>
                      </a:r>
                    </a:p>
                    <a:p>
                      <a:pPr algn="ctr"/>
                      <a:r>
                        <a:rPr lang="en-US" sz="1200" dirty="0"/>
                        <a:t>Balanced Scorecard </a:t>
                      </a:r>
                    </a:p>
                    <a:p>
                      <a:pPr algn="ctr"/>
                      <a:r>
                        <a:rPr lang="en-US" sz="1200" dirty="0"/>
                        <a:t>Strategy Map</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chemeClr val="bg1">
                        <a:lumMod val="75000"/>
                      </a:schemeClr>
                    </a:solidFill>
                  </a:tcPr>
                </a:tc>
                <a:tc>
                  <a:txBody>
                    <a:bodyPr/>
                    <a:lstStyle/>
                    <a:p>
                      <a:pPr algn="ctr"/>
                      <a:r>
                        <a:rPr lang="en-US" sz="1200" dirty="0"/>
                        <a:t>4</a:t>
                      </a:r>
                      <a:r>
                        <a:rPr lang="en-US" sz="1200" baseline="30000" dirty="0"/>
                        <a:t>th</a:t>
                      </a:r>
                      <a:r>
                        <a:rPr lang="en-US" sz="1200" dirty="0"/>
                        <a:t> Feb</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chemeClr val="bg1">
                        <a:lumMod val="75000"/>
                      </a:schemeClr>
                    </a:solidFill>
                  </a:tcPr>
                </a:tc>
                <a:tc>
                  <a:txBody>
                    <a:bodyPr/>
                    <a:lstStyle/>
                    <a:p>
                      <a:pPr algn="ctr"/>
                      <a:r>
                        <a:rPr lang="en-US" sz="1200" dirty="0"/>
                        <a:t>Pre-Course Quiz 01*</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chemeClr val="bg1">
                        <a:lumMod val="75000"/>
                      </a:schemeClr>
                    </a:solidFill>
                  </a:tcPr>
                </a:tc>
                <a:tc>
                  <a:txBody>
                    <a:bodyPr/>
                    <a:lstStyle/>
                    <a:p>
                      <a:pPr algn="ctr"/>
                      <a:r>
                        <a:rPr lang="en-US" sz="1200" dirty="0">
                          <a:solidFill>
                            <a:srgbClr val="FF0000"/>
                          </a:solidFill>
                        </a:rPr>
                        <a:t>25</a:t>
                      </a:r>
                      <a:r>
                        <a:rPr lang="en-US" sz="1200" baseline="30000" dirty="0">
                          <a:solidFill>
                            <a:srgbClr val="FF0000"/>
                          </a:solidFill>
                        </a:rPr>
                        <a:t>th</a:t>
                      </a:r>
                      <a:r>
                        <a:rPr lang="en-US" sz="1200" dirty="0">
                          <a:solidFill>
                            <a:srgbClr val="FF0000"/>
                          </a:solidFill>
                        </a:rPr>
                        <a:t> Jan – 5</a:t>
                      </a:r>
                      <a:r>
                        <a:rPr lang="en-US" sz="1200" baseline="30000" dirty="0">
                          <a:solidFill>
                            <a:srgbClr val="FF0000"/>
                          </a:solidFill>
                        </a:rPr>
                        <a:t>th</a:t>
                      </a:r>
                      <a:r>
                        <a:rPr lang="en-US" sz="1200" dirty="0">
                          <a:solidFill>
                            <a:srgbClr val="FF0000"/>
                          </a:solidFill>
                        </a:rPr>
                        <a:t> Feb</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504103745"/>
                  </a:ext>
                </a:extLst>
              </a:tr>
              <a:tr h="251460">
                <a:tc>
                  <a:txBody>
                    <a:bodyPr/>
                    <a:lstStyle/>
                    <a:p>
                      <a:pPr algn="ctr"/>
                      <a:r>
                        <a:rPr lang="en-US" sz="1200" dirty="0"/>
                        <a:t>2</a:t>
                      </a:r>
                      <a:endParaRPr lang="en-SG" sz="1200" dirty="0"/>
                    </a:p>
                  </a:txBody>
                  <a:tcPr marL="68580" marR="68580" marT="34290" marB="34290" anchor="ctr">
                    <a:lnL w="38100" cap="flat" cmpd="sng" algn="ctr">
                      <a:solidFill>
                        <a:srgbClr val="00B050"/>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All about Data</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6</a:t>
                      </a:r>
                      <a:r>
                        <a:rPr lang="en-US" sz="1200" baseline="30000" dirty="0"/>
                        <a:t>th</a:t>
                      </a:r>
                      <a:r>
                        <a:rPr lang="en-US" sz="1200" dirty="0"/>
                        <a:t> Feb</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Pre-Class Quiz 01*</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solidFill>
                            <a:srgbClr val="FF0000"/>
                          </a:solidFill>
                        </a:rPr>
                        <a:t>8</a:t>
                      </a:r>
                      <a:r>
                        <a:rPr lang="en-US" sz="1200" baseline="30000" dirty="0">
                          <a:solidFill>
                            <a:srgbClr val="FF0000"/>
                          </a:solidFill>
                        </a:rPr>
                        <a:t>th</a:t>
                      </a:r>
                      <a:r>
                        <a:rPr lang="en-US" sz="1200" dirty="0">
                          <a:solidFill>
                            <a:srgbClr val="FF0000"/>
                          </a:solidFill>
                        </a:rPr>
                        <a:t> Feb – 15</a:t>
                      </a:r>
                      <a:r>
                        <a:rPr lang="en-US" sz="1200" baseline="30000" dirty="0">
                          <a:solidFill>
                            <a:srgbClr val="FF0000"/>
                          </a:solidFill>
                        </a:rPr>
                        <a:t>th</a:t>
                      </a:r>
                      <a:r>
                        <a:rPr lang="en-US" sz="1200" dirty="0">
                          <a:solidFill>
                            <a:srgbClr val="FF0000"/>
                          </a:solidFill>
                        </a:rPr>
                        <a:t> Feb</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410617811"/>
                  </a:ext>
                </a:extLst>
              </a:tr>
              <a:tr h="434340">
                <a:tc>
                  <a:txBody>
                    <a:bodyPr/>
                    <a:lstStyle/>
                    <a:p>
                      <a:pPr algn="ctr"/>
                      <a:endParaRPr lang="en-SG" sz="1200" dirty="0"/>
                    </a:p>
                  </a:txBody>
                  <a:tcPr marL="68580" marR="68580" marT="34290" marB="34290" anchor="ctr">
                    <a:lnL w="38100" cap="flat" cmpd="sng" algn="ctr">
                      <a:solidFill>
                        <a:srgbClr val="00B05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tc>
                  <a:txBody>
                    <a:bodyPr/>
                    <a:lstStyle/>
                    <a:p>
                      <a:pPr algn="ct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tc>
                  <a:txBody>
                    <a:bodyPr/>
                    <a:lstStyle/>
                    <a:p>
                      <a:pPr algn="ct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tc>
                  <a:txBody>
                    <a:bodyPr/>
                    <a:lstStyle/>
                    <a:p>
                      <a:pPr algn="ctr"/>
                      <a:r>
                        <a:rPr lang="en-US" sz="1200" dirty="0"/>
                        <a:t>Tutor Marked Assignment</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tc>
                  <a:txBody>
                    <a:bodyPr/>
                    <a:lstStyle/>
                    <a:p>
                      <a:pPr algn="ctr"/>
                      <a:r>
                        <a:rPr lang="en-US" sz="1200" dirty="0">
                          <a:solidFill>
                            <a:srgbClr val="FF0000"/>
                          </a:solidFill>
                        </a:rPr>
                        <a:t>17</a:t>
                      </a:r>
                      <a:r>
                        <a:rPr lang="en-US" sz="1200" baseline="30000" dirty="0">
                          <a:solidFill>
                            <a:srgbClr val="FF0000"/>
                          </a:solidFill>
                        </a:rPr>
                        <a:t>th</a:t>
                      </a:r>
                      <a:r>
                        <a:rPr lang="en-US" sz="1200" dirty="0">
                          <a:solidFill>
                            <a:srgbClr val="FF0000"/>
                          </a:solidFill>
                        </a:rPr>
                        <a:t> Feb </a:t>
                      </a:r>
                    </a:p>
                    <a:p>
                      <a:pPr algn="ctr"/>
                      <a:r>
                        <a:rPr lang="en-US" sz="1200" dirty="0">
                          <a:solidFill>
                            <a:srgbClr val="FF0000"/>
                          </a:solidFill>
                        </a:rPr>
                        <a:t>(by 2355 </a:t>
                      </a:r>
                      <a:r>
                        <a:rPr lang="en-US" sz="1200" dirty="0" err="1">
                          <a:solidFill>
                            <a:srgbClr val="FF0000"/>
                          </a:solidFill>
                        </a:rPr>
                        <a:t>hrs</a:t>
                      </a:r>
                      <a:r>
                        <a:rPr lang="en-US" sz="1200" dirty="0">
                          <a:solidFill>
                            <a:srgbClr val="FF0000"/>
                          </a:solidFill>
                        </a:rPr>
                        <a:t>)</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38100" cap="flat" cmpd="sng" algn="ctr">
                      <a:solidFill>
                        <a:srgbClr val="00B050"/>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rgbClr val="FFFF00"/>
                    </a:solidFill>
                  </a:tcPr>
                </a:tc>
                <a:extLst>
                  <a:ext uri="{0D108BD9-81ED-4DB2-BD59-A6C34878D82A}">
                    <a16:rowId xmlns:a16="http://schemas.microsoft.com/office/drawing/2014/main" val="1077056632"/>
                  </a:ext>
                </a:extLst>
              </a:tr>
              <a:tr h="251460">
                <a:tc>
                  <a:txBody>
                    <a:bodyPr/>
                    <a:lstStyle/>
                    <a:p>
                      <a:pPr algn="ctr"/>
                      <a:r>
                        <a:rPr lang="en-US" sz="1200" dirty="0"/>
                        <a:t>3</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Theory/ Foundation to Visualization</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18</a:t>
                      </a:r>
                      <a:r>
                        <a:rPr lang="en-US" sz="1200" baseline="30000" dirty="0"/>
                        <a:t>th</a:t>
                      </a:r>
                      <a:r>
                        <a:rPr lang="en-US" sz="1200" dirty="0"/>
                        <a:t> Feb</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1200" dirty="0"/>
                        <a:t>Pre-Class Quiz 02*</a:t>
                      </a:r>
                      <a:endParaRPr lang="en-SG" sz="1200" dirty="0"/>
                    </a:p>
                    <a:p>
                      <a:pPr algn="ctr"/>
                      <a:r>
                        <a:rPr lang="en-US" sz="1200" dirty="0"/>
                        <a:t>-</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1200" dirty="0">
                          <a:solidFill>
                            <a:srgbClr val="FF0000"/>
                          </a:solidFill>
                        </a:rPr>
                        <a:t>22</a:t>
                      </a:r>
                      <a:r>
                        <a:rPr lang="en-US" sz="1200" baseline="30000" dirty="0">
                          <a:solidFill>
                            <a:srgbClr val="FF0000"/>
                          </a:solidFill>
                        </a:rPr>
                        <a:t>nd</a:t>
                      </a:r>
                      <a:r>
                        <a:rPr lang="en-US" sz="1200" dirty="0">
                          <a:solidFill>
                            <a:srgbClr val="FF0000"/>
                          </a:solidFill>
                        </a:rPr>
                        <a:t> Feb – 1</a:t>
                      </a:r>
                      <a:r>
                        <a:rPr lang="en-US" sz="1200" baseline="30000" dirty="0">
                          <a:solidFill>
                            <a:srgbClr val="FF0000"/>
                          </a:solidFill>
                        </a:rPr>
                        <a:t>st</a:t>
                      </a:r>
                      <a:r>
                        <a:rPr lang="en-US" sz="1200" dirty="0">
                          <a:solidFill>
                            <a:srgbClr val="FF0000"/>
                          </a:solidFill>
                        </a:rPr>
                        <a:t> Mar</a:t>
                      </a:r>
                      <a:endParaRPr lang="en-SG" sz="1200" dirty="0">
                        <a:solidFill>
                          <a:srgbClr val="FF0000"/>
                        </a:solidFill>
                      </a:endParaRPr>
                    </a:p>
                    <a:p>
                      <a:pPr algn="ctr"/>
                      <a:r>
                        <a:rPr lang="en-US" sz="1200" dirty="0">
                          <a:solidFill>
                            <a:srgbClr val="FF0000"/>
                          </a:solidFill>
                        </a:rPr>
                        <a:t>-</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699127354"/>
                  </a:ext>
                </a:extLst>
              </a:tr>
              <a:tr h="251460">
                <a:tc>
                  <a:txBody>
                    <a:bodyPr/>
                    <a:lstStyle/>
                    <a:p>
                      <a:pPr algn="ctr"/>
                      <a:r>
                        <a:rPr lang="en-US" sz="1200" dirty="0"/>
                        <a:t>4</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Basic Visualization</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25</a:t>
                      </a:r>
                      <a:r>
                        <a:rPr lang="en-US" sz="1200" baseline="30000" dirty="0"/>
                        <a:t>th</a:t>
                      </a:r>
                      <a:r>
                        <a:rPr lang="en-US" sz="1200" dirty="0"/>
                        <a:t> Feb</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n-SG" sz="1600" dirty="0"/>
                    </a:p>
                  </a:txBody>
                  <a:tcPr/>
                </a:tc>
                <a:tc vMerge="1">
                  <a:txBody>
                    <a:bodyPr/>
                    <a:lstStyle/>
                    <a:p>
                      <a:pPr algn="ctr"/>
                      <a:endParaRPr lang="en-SG" sz="1600" dirty="0"/>
                    </a:p>
                  </a:txBody>
                  <a:tcPr/>
                </a:tc>
                <a:extLst>
                  <a:ext uri="{0D108BD9-81ED-4DB2-BD59-A6C34878D82A}">
                    <a16:rowId xmlns:a16="http://schemas.microsoft.com/office/drawing/2014/main" val="1107960829"/>
                  </a:ext>
                </a:extLst>
              </a:tr>
              <a:tr h="434340">
                <a:tc>
                  <a:txBody>
                    <a:bodyPr/>
                    <a:lstStyle/>
                    <a:p>
                      <a:pPr algn="ctr"/>
                      <a:r>
                        <a:rPr lang="en-US" sz="1200" dirty="0"/>
                        <a:t>5</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Advanced Visualization</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4</a:t>
                      </a:r>
                      <a:r>
                        <a:rPr lang="en-US" sz="1200" baseline="30000" dirty="0"/>
                        <a:t>th</a:t>
                      </a:r>
                      <a:r>
                        <a:rPr lang="en-US" sz="1200" dirty="0"/>
                        <a:t> Mar</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Group Based Assignment</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rgbClr val="FF0000"/>
                          </a:solidFill>
                        </a:rPr>
                        <a:t>3</a:t>
                      </a:r>
                      <a:r>
                        <a:rPr lang="en-US" sz="1200" baseline="30000" dirty="0">
                          <a:solidFill>
                            <a:srgbClr val="FF0000"/>
                          </a:solidFill>
                        </a:rPr>
                        <a:t>rd</a:t>
                      </a:r>
                      <a:r>
                        <a:rPr lang="en-US" sz="1200" dirty="0">
                          <a:solidFill>
                            <a:srgbClr val="FF0000"/>
                          </a:solidFill>
                        </a:rPr>
                        <a:t> Mar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rgbClr val="FF0000"/>
                          </a:solidFill>
                        </a:rPr>
                        <a:t>(by 2355 </a:t>
                      </a:r>
                      <a:r>
                        <a:rPr lang="en-US" sz="1200" dirty="0" err="1">
                          <a:solidFill>
                            <a:srgbClr val="FF0000"/>
                          </a:solidFill>
                        </a:rPr>
                        <a:t>hrs</a:t>
                      </a:r>
                      <a:r>
                        <a:rPr lang="en-US" sz="1200" dirty="0">
                          <a:solidFill>
                            <a:srgbClr val="FF0000"/>
                          </a:solidFill>
                        </a:rPr>
                        <a:t>)</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037283718"/>
                  </a:ext>
                </a:extLst>
              </a:tr>
              <a:tr h="434340">
                <a:tc>
                  <a:txBody>
                    <a:bodyPr/>
                    <a:lstStyle/>
                    <a:p>
                      <a:pPr algn="ctr"/>
                      <a:r>
                        <a:rPr lang="en-US" sz="1200" dirty="0"/>
                        <a:t>6</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Business Performance Dashboard</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11</a:t>
                      </a:r>
                      <a:r>
                        <a:rPr lang="en-US" sz="1200" baseline="30000" dirty="0"/>
                        <a:t>th</a:t>
                      </a:r>
                      <a:r>
                        <a:rPr lang="en-US" sz="1200" dirty="0"/>
                        <a:t> Mar</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End of Course Assessment</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solidFill>
                            <a:srgbClr val="FF0000"/>
                          </a:solidFill>
                        </a:rPr>
                        <a:t>18</a:t>
                      </a:r>
                      <a:r>
                        <a:rPr lang="en-US" sz="1200" baseline="30000" dirty="0">
                          <a:solidFill>
                            <a:srgbClr val="FF0000"/>
                          </a:solidFill>
                        </a:rPr>
                        <a:t>th</a:t>
                      </a:r>
                      <a:r>
                        <a:rPr lang="en-US" sz="1200" dirty="0">
                          <a:solidFill>
                            <a:srgbClr val="FF0000"/>
                          </a:solidFill>
                        </a:rPr>
                        <a:t> Mar </a:t>
                      </a:r>
                    </a:p>
                    <a:p>
                      <a:pPr algn="ctr"/>
                      <a:r>
                        <a:rPr lang="en-US" sz="1200" dirty="0">
                          <a:solidFill>
                            <a:srgbClr val="FF0000"/>
                          </a:solidFill>
                        </a:rPr>
                        <a:t>(by noon)</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4135394514"/>
                  </a:ext>
                </a:extLst>
              </a:tr>
            </a:tbl>
          </a:graphicData>
        </a:graphic>
      </p:graphicFrame>
      <p:sp>
        <p:nvSpPr>
          <p:cNvPr id="8" name="Text Placeholder 2">
            <a:extLst>
              <a:ext uri="{FF2B5EF4-FFF2-40B4-BE49-F238E27FC236}">
                <a16:creationId xmlns:a16="http://schemas.microsoft.com/office/drawing/2014/main" id="{87DAF040-577B-48B8-B242-5C47D3131BA4}"/>
              </a:ext>
            </a:extLst>
          </p:cNvPr>
          <p:cNvSpPr txBox="1">
            <a:spLocks/>
          </p:cNvSpPr>
          <p:nvPr/>
        </p:nvSpPr>
        <p:spPr bwMode="auto">
          <a:xfrm>
            <a:off x="1240687" y="4569972"/>
            <a:ext cx="5657850" cy="228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anose="020B0604020202020204" pitchFamily="34" charset="0"/>
              <a:buNone/>
              <a:defRPr sz="1600" b="1" kern="1200" baseline="0">
                <a:solidFill>
                  <a:srgbClr val="890018"/>
                </a:solidFill>
                <a:latin typeface="Lucida sans"/>
                <a:ea typeface="ヒラギノ角ゴ Pro W3" charset="-128"/>
                <a:cs typeface="Lucida san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ヒラギノ角ゴ Pro W3" charset="-128"/>
                <a:cs typeface="ヒラギノ角ゴ Pro W3"/>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ヒラギノ角ゴ Pro W3" charset="-128"/>
                <a:cs typeface="ヒラギノ角ゴ Pro W3"/>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ヒラギノ角ゴ Pro W3" charset="-128"/>
                <a:cs typeface="ヒラギノ角ゴ Pro W3"/>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57175" indent="-257175" defTabSz="342900"/>
            <a:r>
              <a:rPr lang="en-US" sz="1200" dirty="0">
                <a:solidFill>
                  <a:prstClr val="white"/>
                </a:solidFill>
              </a:rPr>
              <a:t>*All quizzes have a </a:t>
            </a:r>
            <a:r>
              <a:rPr lang="en-US" sz="1500" u="sng" dirty="0">
                <a:solidFill>
                  <a:prstClr val="white"/>
                </a:solidFill>
              </a:rPr>
              <a:t>12-NOON</a:t>
            </a:r>
            <a:r>
              <a:rPr lang="en-US" sz="1200" dirty="0">
                <a:solidFill>
                  <a:prstClr val="white"/>
                </a:solidFill>
              </a:rPr>
              <a:t> deadline. No extensions!</a:t>
            </a:r>
            <a:endParaRPr lang="en-SG" sz="1200" dirty="0">
              <a:solidFill>
                <a:prstClr val="white"/>
              </a:solidFill>
            </a:endParaRPr>
          </a:p>
        </p:txBody>
      </p:sp>
    </p:spTree>
    <p:custDataLst>
      <p:tags r:id="rId1"/>
    </p:custDataLst>
    <p:extLst>
      <p:ext uri="{BB962C8B-B14F-4D97-AF65-F5344CB8AC3E}">
        <p14:creationId xmlns:p14="http://schemas.microsoft.com/office/powerpoint/2010/main" val="1726892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four stages of the data visualisation process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2313" y="1918647"/>
            <a:ext cx="5419048" cy="2447619"/>
          </a:xfrm>
          <a:prstGeom prst="rect">
            <a:avLst/>
          </a:prstGeom>
        </p:spPr>
      </p:pic>
      <p:sp>
        <p:nvSpPr>
          <p:cNvPr id="5" name="TextBox 4">
            <a:extLst>
              <a:ext uri="{FF2B5EF4-FFF2-40B4-BE49-F238E27FC236}">
                <a16:creationId xmlns:a16="http://schemas.microsoft.com/office/drawing/2014/main" id="{3D23410F-08E3-41CF-849F-7ED1BA0D88C1}"/>
              </a:ext>
            </a:extLst>
          </p:cNvPr>
          <p:cNvSpPr txBox="1"/>
          <p:nvPr/>
        </p:nvSpPr>
        <p:spPr>
          <a:xfrm>
            <a:off x="2684534" y="4361089"/>
            <a:ext cx="3592895" cy="54428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400" dirty="0"/>
              <a:t>Longest feedback loop; gather more data to probe interesting insight</a:t>
            </a:r>
            <a:endParaRPr lang="en-SG" sz="1400" dirty="0"/>
          </a:p>
        </p:txBody>
      </p:sp>
      <p:sp>
        <p:nvSpPr>
          <p:cNvPr id="7" name="TextBox 6">
            <a:extLst>
              <a:ext uri="{FF2B5EF4-FFF2-40B4-BE49-F238E27FC236}">
                <a16:creationId xmlns:a16="http://schemas.microsoft.com/office/drawing/2014/main" id="{3D23410F-08E3-41CF-849F-7ED1BA0D88C1}"/>
              </a:ext>
            </a:extLst>
          </p:cNvPr>
          <p:cNvSpPr txBox="1"/>
          <p:nvPr/>
        </p:nvSpPr>
        <p:spPr>
          <a:xfrm>
            <a:off x="5377544" y="1366650"/>
            <a:ext cx="1952171" cy="54428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Computational Processes </a:t>
            </a:r>
            <a:r>
              <a:rPr lang="en-US" sz="1100" dirty="0">
                <a:sym typeface="Wingdings" panose="05000000000000000000" pitchFamily="2" charset="2"/>
              </a:rPr>
              <a:t> converting data to a usable format for the engine</a:t>
            </a:r>
            <a:endParaRPr lang="en-SG" sz="1100" dirty="0"/>
          </a:p>
        </p:txBody>
      </p:sp>
      <p:sp>
        <p:nvSpPr>
          <p:cNvPr id="8" name="TextBox 7">
            <a:extLst>
              <a:ext uri="{FF2B5EF4-FFF2-40B4-BE49-F238E27FC236}">
                <a16:creationId xmlns:a16="http://schemas.microsoft.com/office/drawing/2014/main" id="{3D23410F-08E3-41CF-849F-7ED1BA0D88C1}"/>
              </a:ext>
            </a:extLst>
          </p:cNvPr>
          <p:cNvSpPr txBox="1"/>
          <p:nvPr/>
        </p:nvSpPr>
        <p:spPr>
          <a:xfrm>
            <a:off x="6353629" y="3652650"/>
            <a:ext cx="1952171" cy="544285"/>
          </a:xfrm>
          <a:prstGeom prst="rect">
            <a:avLst/>
          </a:prstGeom>
          <a:solidFill>
            <a:schemeClr val="bg1">
              <a:alpha val="20000"/>
            </a:schemeClr>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Interactive and Interpretative </a:t>
            </a:r>
            <a:r>
              <a:rPr lang="en-US" sz="1100" dirty="0">
                <a:sym typeface="Wingdings" panose="05000000000000000000" pitchFamily="2" charset="2"/>
              </a:rPr>
              <a:t> manipulation of the visual to gain understanding</a:t>
            </a:r>
            <a:endParaRPr lang="en-SG" sz="1100" dirty="0"/>
          </a:p>
        </p:txBody>
      </p:sp>
    </p:spTree>
    <p:extLst>
      <p:ext uri="{BB962C8B-B14F-4D97-AF65-F5344CB8AC3E}">
        <p14:creationId xmlns:p14="http://schemas.microsoft.com/office/powerpoint/2010/main" val="4085882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Data visualisation in everyday life</a:t>
            </a:r>
          </a:p>
        </p:txBody>
      </p:sp>
      <p:pic>
        <p:nvPicPr>
          <p:cNvPr id="6" name="Content Placeholder 5" descr="A picture containing text, map&#10;&#10;Description automatically generated">
            <a:extLst>
              <a:ext uri="{FF2B5EF4-FFF2-40B4-BE49-F238E27FC236}">
                <a16:creationId xmlns:a16="http://schemas.microsoft.com/office/drawing/2014/main" id="{2444F9A1-47DA-0744-8CF1-4A9279161A77}"/>
              </a:ext>
            </a:extLst>
          </p:cNvPr>
          <p:cNvPicPr>
            <a:picLocks noGrp="1" noChangeAspect="1"/>
          </p:cNvPicPr>
          <p:nvPr>
            <p:ph idx="1"/>
          </p:nvPr>
        </p:nvPicPr>
        <p:blipFill>
          <a:blip r:embed="rId2"/>
          <a:stretch>
            <a:fillRect/>
          </a:stretch>
        </p:blipFill>
        <p:spPr>
          <a:xfrm>
            <a:off x="2020263" y="1824437"/>
            <a:ext cx="5103473" cy="3004464"/>
          </a:xfrm>
          <a:effectLst>
            <a:outerShdw blurRad="63500" sx="102000" sy="102000" algn="ctr" rotWithShape="0">
              <a:prstClr val="black">
                <a:alpha val="40000"/>
              </a:prstClr>
            </a:outerShdw>
          </a:effectLst>
        </p:spPr>
      </p:pic>
      <p:sp>
        <p:nvSpPr>
          <p:cNvPr id="5" name="TextBox 4">
            <a:extLst>
              <a:ext uri="{FF2B5EF4-FFF2-40B4-BE49-F238E27FC236}">
                <a16:creationId xmlns:a16="http://schemas.microsoft.com/office/drawing/2014/main" id="{3D23410F-08E3-41CF-849F-7ED1BA0D88C1}"/>
              </a:ext>
            </a:extLst>
          </p:cNvPr>
          <p:cNvSpPr txBox="1"/>
          <p:nvPr/>
        </p:nvSpPr>
        <p:spPr>
          <a:xfrm>
            <a:off x="158128" y="1974990"/>
            <a:ext cx="1572431" cy="544285"/>
          </a:xfrm>
          <a:prstGeom prst="rect">
            <a:avLst/>
          </a:prstGeom>
          <a:solidFill>
            <a:schemeClr val="bg1">
              <a:alpha val="20000"/>
            </a:schemeClr>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Google maps</a:t>
            </a:r>
            <a:endParaRPr lang="en-SG" sz="1100" dirty="0"/>
          </a:p>
        </p:txBody>
      </p:sp>
    </p:spTree>
    <p:extLst>
      <p:ext uri="{BB962C8B-B14F-4D97-AF65-F5344CB8AC3E}">
        <p14:creationId xmlns:p14="http://schemas.microsoft.com/office/powerpoint/2010/main" val="3990286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Data visualisation in everyday life</a:t>
            </a:r>
          </a:p>
        </p:txBody>
      </p:sp>
      <p:sp>
        <p:nvSpPr>
          <p:cNvPr id="9" name="Rectangle 8">
            <a:extLst>
              <a:ext uri="{FF2B5EF4-FFF2-40B4-BE49-F238E27FC236}">
                <a16:creationId xmlns:a16="http://schemas.microsoft.com/office/drawing/2014/main" id="{A1E4C463-A8D9-874F-874D-4609E97EF065}"/>
              </a:ext>
            </a:extLst>
          </p:cNvPr>
          <p:cNvSpPr/>
          <p:nvPr/>
        </p:nvSpPr>
        <p:spPr>
          <a:xfrm>
            <a:off x="2641600" y="4855943"/>
            <a:ext cx="7162800" cy="276999"/>
          </a:xfrm>
          <a:prstGeom prst="rect">
            <a:avLst/>
          </a:prstGeom>
        </p:spPr>
        <p:txBody>
          <a:bodyPr wrap="square">
            <a:spAutoFit/>
          </a:bodyPr>
          <a:lstStyle/>
          <a:p>
            <a:r>
              <a:rPr lang="en-US" sz="1200" dirty="0">
                <a:solidFill>
                  <a:srgbClr val="003B5C"/>
                </a:solidFill>
                <a:latin typeface="Roboto" panose="02000000000000000000" pitchFamily="2" charset="0"/>
                <a:ea typeface="Roboto" panose="02000000000000000000" pitchFamily="2" charset="0"/>
              </a:rPr>
              <a:t>https://www.propertyguru.com.sg/map-search</a:t>
            </a:r>
          </a:p>
        </p:txBody>
      </p:sp>
      <p:pic>
        <p:nvPicPr>
          <p:cNvPr id="6" name="Content Placeholder 5"/>
          <p:cNvPicPr>
            <a:picLocks noGrp="1" noChangeAspect="1"/>
          </p:cNvPicPr>
          <p:nvPr>
            <p:ph idx="1"/>
          </p:nvPr>
        </p:nvPicPr>
        <p:blipFill>
          <a:blip r:embed="rId2"/>
          <a:stretch>
            <a:fillRect/>
          </a:stretch>
        </p:blipFill>
        <p:spPr>
          <a:xfrm>
            <a:off x="1756591" y="1632821"/>
            <a:ext cx="5497979" cy="3280307"/>
          </a:xfrm>
          <a:prstGeom prst="rect">
            <a:avLst/>
          </a:prstGeom>
        </p:spPr>
      </p:pic>
    </p:spTree>
    <p:extLst>
      <p:ext uri="{BB962C8B-B14F-4D97-AF65-F5344CB8AC3E}">
        <p14:creationId xmlns:p14="http://schemas.microsoft.com/office/powerpoint/2010/main" val="1323328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8141390" cy="1589733"/>
          </a:xfrm>
        </p:spPr>
        <p:txBody>
          <a:bodyPr anchor="b"/>
          <a:lstStyle/>
          <a:p>
            <a:r>
              <a:rPr lang="en-GB" sz="4400" dirty="0">
                <a:latin typeface="Roboto Medium" panose="02000000000000000000" pitchFamily="2" charset="0"/>
                <a:ea typeface="Roboto Medium" panose="02000000000000000000" pitchFamily="2" charset="0"/>
              </a:rPr>
              <a:t>Semiotics of Data Visualisation</a:t>
            </a:r>
            <a:endParaRPr lang="en-US" sz="4400"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3467397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Semiotics of 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big idea – Concepts </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Semiotics is the study of symbols and how they convey meaning</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This discipline was originated in the United States by C. S. Peirce, and later developed in Europe by French philosopher and linguist Ferdinand de Saussure</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Saussure defines a principle of arbitrariness, and applies it to the relationship between a symbol and the thing it signifies</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Meanings to one culture may be nonsense to another, because society creates meaning </a:t>
            </a:r>
          </a:p>
        </p:txBody>
      </p:sp>
      <p:pic>
        <p:nvPicPr>
          <p:cNvPr id="5" name="Picture 4"/>
          <p:cNvPicPr>
            <a:picLocks noChangeAspect="1"/>
          </p:cNvPicPr>
          <p:nvPr/>
        </p:nvPicPr>
        <p:blipFill>
          <a:blip r:embed="rId2"/>
          <a:stretch>
            <a:fillRect/>
          </a:stretch>
        </p:blipFill>
        <p:spPr>
          <a:xfrm>
            <a:off x="6070601" y="4072844"/>
            <a:ext cx="2188028" cy="781439"/>
          </a:xfrm>
          <a:prstGeom prst="rect">
            <a:avLst/>
          </a:prstGeom>
        </p:spPr>
      </p:pic>
      <p:sp>
        <p:nvSpPr>
          <p:cNvPr id="6" name="TextBox 5">
            <a:extLst>
              <a:ext uri="{FF2B5EF4-FFF2-40B4-BE49-F238E27FC236}">
                <a16:creationId xmlns:a16="http://schemas.microsoft.com/office/drawing/2014/main" id="{3D23410F-08E3-41CF-849F-7ED1BA0D88C1}"/>
              </a:ext>
            </a:extLst>
          </p:cNvPr>
          <p:cNvSpPr txBox="1"/>
          <p:nvPr/>
        </p:nvSpPr>
        <p:spPr>
          <a:xfrm>
            <a:off x="4345499" y="4102919"/>
            <a:ext cx="1572431" cy="90569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“Texas Longhorns”,</a:t>
            </a:r>
          </a:p>
          <a:p>
            <a:pPr marL="0" indent="0" algn="ctr">
              <a:buNone/>
            </a:pPr>
            <a:r>
              <a:rPr lang="en-US" sz="1100" dirty="0"/>
              <a:t>“Rock on”, Cheating Partner, “the devil”?</a:t>
            </a:r>
            <a:endParaRPr lang="en-SG" sz="1100" dirty="0"/>
          </a:p>
        </p:txBody>
      </p:sp>
    </p:spTree>
    <p:extLst>
      <p:ext uri="{BB962C8B-B14F-4D97-AF65-F5344CB8AC3E}">
        <p14:creationId xmlns:p14="http://schemas.microsoft.com/office/powerpoint/2010/main" val="2787905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Semiotics of 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Properties of sensory and arbitrary representation</a:t>
            </a:r>
          </a:p>
        </p:txBody>
      </p:sp>
      <p:sp>
        <p:nvSpPr>
          <p:cNvPr id="4" name="Content Placeholder 3"/>
          <p:cNvSpPr>
            <a:spLocks noGrp="1"/>
          </p:cNvSpPr>
          <p:nvPr>
            <p:ph idx="1"/>
          </p:nvPr>
        </p:nvSpPr>
        <p:spPr>
          <a:xfrm>
            <a:off x="290175" y="1702696"/>
            <a:ext cx="8563649" cy="2801291"/>
          </a:xfrm>
        </p:spPr>
        <p:txBody>
          <a:bodyPr>
            <a:noAutofit/>
          </a:bodyPr>
          <a:lstStyle/>
          <a:p>
            <a:pPr marL="177800" indent="-177800">
              <a:spcBef>
                <a:spcPts val="0"/>
              </a:spcBef>
              <a:spcAft>
                <a:spcPts val="1200"/>
              </a:spcAft>
              <a:buClr>
                <a:srgbClr val="CE0000"/>
              </a:buClr>
              <a:buFont typeface="System Font Regular"/>
              <a:buChar char="‣"/>
            </a:pPr>
            <a:r>
              <a:rPr lang="en-GB" sz="1800" i="1" dirty="0">
                <a:solidFill>
                  <a:srgbClr val="01385B"/>
                </a:solidFill>
                <a:latin typeface="Roboto" panose="02000000000000000000" pitchFamily="2" charset="0"/>
                <a:ea typeface="Roboto" panose="02000000000000000000" pitchFamily="2" charset="0"/>
              </a:rPr>
              <a:t>Sensory</a:t>
            </a:r>
            <a:r>
              <a:rPr lang="en-GB" sz="1800" dirty="0">
                <a:latin typeface="Roboto Light" panose="02000000000000000000" pitchFamily="2" charset="0"/>
                <a:ea typeface="Roboto Light" panose="02000000000000000000" pitchFamily="2" charset="0"/>
              </a:rPr>
              <a:t> refers to symbols and aspects of representation that uses the perceptual processing power of the brain without training</a:t>
            </a:r>
          </a:p>
          <a:p>
            <a:pPr marL="177800" indent="-177800">
              <a:spcBef>
                <a:spcPts val="0"/>
              </a:spcBef>
              <a:spcAft>
                <a:spcPts val="1200"/>
              </a:spcAft>
              <a:buClr>
                <a:srgbClr val="CE0000"/>
              </a:buClr>
              <a:buFont typeface="System Font Regular"/>
              <a:buChar char="‣"/>
            </a:pPr>
            <a:r>
              <a:rPr lang="en-GB" sz="1800" i="1" dirty="0">
                <a:solidFill>
                  <a:srgbClr val="01385B"/>
                </a:solidFill>
                <a:latin typeface="Roboto" panose="02000000000000000000" pitchFamily="2" charset="0"/>
                <a:ea typeface="Roboto" panose="02000000000000000000" pitchFamily="2" charset="0"/>
              </a:rPr>
              <a:t>Arbitrary</a:t>
            </a:r>
            <a:r>
              <a:rPr lang="en-GB" sz="1800" dirty="0">
                <a:latin typeface="Roboto Light" panose="02000000000000000000" pitchFamily="2" charset="0"/>
                <a:ea typeface="Roboto Light" panose="02000000000000000000" pitchFamily="2" charset="0"/>
              </a:rPr>
              <a:t> refers to aspects of representation without a perceptual basis, and users must be trained to interpret it</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Sensory representation can be understood without training, processed rapidly and in parallel, tends to be stable across individuals, cultures and time, and is resistant to instructional bias. Conversely, arbitrary representation is capable of rapid change and derives its power from culture. It can vary with culture and application</a:t>
            </a:r>
          </a:p>
        </p:txBody>
      </p:sp>
      <p:sp>
        <p:nvSpPr>
          <p:cNvPr id="6" name="TextBox 5">
            <a:extLst>
              <a:ext uri="{FF2B5EF4-FFF2-40B4-BE49-F238E27FC236}">
                <a16:creationId xmlns:a16="http://schemas.microsoft.com/office/drawing/2014/main" id="{3D23410F-08E3-41CF-849F-7ED1BA0D88C1}"/>
              </a:ext>
            </a:extLst>
          </p:cNvPr>
          <p:cNvSpPr txBox="1"/>
          <p:nvPr/>
        </p:nvSpPr>
        <p:spPr>
          <a:xfrm>
            <a:off x="3914539" y="4516677"/>
            <a:ext cx="1428278" cy="26799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800" dirty="0" err="1"/>
              <a:t>Pluviophile</a:t>
            </a:r>
            <a:endParaRPr lang="en-SG" sz="1800" dirty="0"/>
          </a:p>
        </p:txBody>
      </p:sp>
      <p:pic>
        <p:nvPicPr>
          <p:cNvPr id="7" name="Picture 6"/>
          <p:cNvPicPr>
            <a:picLocks noChangeAspect="1"/>
          </p:cNvPicPr>
          <p:nvPr/>
        </p:nvPicPr>
        <p:blipFill>
          <a:blip r:embed="rId2"/>
          <a:stretch>
            <a:fillRect/>
          </a:stretch>
        </p:blipFill>
        <p:spPr>
          <a:xfrm>
            <a:off x="5471443" y="4271384"/>
            <a:ext cx="1399325" cy="872115"/>
          </a:xfrm>
          <a:prstGeom prst="rect">
            <a:avLst/>
          </a:prstGeom>
        </p:spPr>
      </p:pic>
    </p:spTree>
    <p:extLst>
      <p:ext uri="{BB962C8B-B14F-4D97-AF65-F5344CB8AC3E}">
        <p14:creationId xmlns:p14="http://schemas.microsoft.com/office/powerpoint/2010/main" val="2484454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1"/>
          <p:cNvSpPr>
            <a:spLocks noGrp="1"/>
          </p:cNvSpPr>
          <p:nvPr>
            <p:ph type="title"/>
          </p:nvPr>
        </p:nvSpPr>
        <p:spPr bwMode="auto">
          <a:xfrm>
            <a:off x="453862" y="83372"/>
            <a:ext cx="8388925" cy="59313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r>
              <a:rPr lang="en-US" altLang="en-US" sz="3200" dirty="0">
                <a:latin typeface="Roboto Medium"/>
                <a:ea typeface="ヒラギノ角ゴ Pro W3"/>
                <a:cs typeface="ヒラギノ角ゴ Pro W3"/>
              </a:rPr>
              <a:t>Semiotics of Data </a:t>
            </a:r>
            <a:r>
              <a:rPr lang="en-US" altLang="en-US" sz="3200" dirty="0" err="1">
                <a:latin typeface="Roboto Medium"/>
                <a:ea typeface="ヒラギノ角ゴ Pro W3"/>
                <a:cs typeface="ヒラギノ角ゴ Pro W3"/>
              </a:rPr>
              <a:t>Visualisation</a:t>
            </a:r>
            <a:endParaRPr lang="en-SG" altLang="en-US" sz="3200" dirty="0">
              <a:latin typeface="Roboto Medium"/>
              <a:ea typeface="ヒラギノ角ゴ Pro W3"/>
              <a:cs typeface="ヒラギノ角ゴ Pro W3"/>
            </a:endParaRPr>
          </a:p>
        </p:txBody>
      </p:sp>
      <p:sp>
        <p:nvSpPr>
          <p:cNvPr id="10" name="Rounded Rectangle 9"/>
          <p:cNvSpPr/>
          <p:nvPr/>
        </p:nvSpPr>
        <p:spPr>
          <a:xfrm>
            <a:off x="1367883" y="1478464"/>
            <a:ext cx="2971800" cy="3078667"/>
          </a:xfrm>
          <a:prstGeom prst="roundRect">
            <a:avLst/>
          </a:prstGeom>
          <a:solidFill>
            <a:srgbClr val="4F81BD"/>
          </a:solidFill>
          <a:ln w="25400" cap="flat" cmpd="sng" algn="ctr">
            <a:solidFill>
              <a:srgbClr val="4F81BD">
                <a:shade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600" b="0" i="0" u="sng" strike="noStrike" kern="0" cap="none" spc="0" normalizeH="0" baseline="0" noProof="0" dirty="0">
                <a:ln>
                  <a:noFill/>
                </a:ln>
                <a:solidFill>
                  <a:prstClr val="white"/>
                </a:solidFill>
                <a:effectLst/>
                <a:uLnTx/>
                <a:uFillTx/>
                <a:latin typeface="Calibri"/>
                <a:ea typeface="+mn-ea"/>
                <a:cs typeface="+mn-cs"/>
              </a:rPr>
              <a:t>Properties of Sensory Representation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SG" sz="1600" b="0" i="0" u="sng"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Understanding without Training.</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Resistance to Instructional Bias.</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Sensory Immediacy.</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Cross-cultural Validity.</a:t>
            </a:r>
          </a:p>
        </p:txBody>
      </p:sp>
      <p:sp>
        <p:nvSpPr>
          <p:cNvPr id="11" name="Rounded Rectangle 10"/>
          <p:cNvSpPr/>
          <p:nvPr/>
        </p:nvSpPr>
        <p:spPr>
          <a:xfrm>
            <a:off x="4863946" y="1418992"/>
            <a:ext cx="2971800" cy="3078667"/>
          </a:xfrm>
          <a:prstGeom prst="roundRect">
            <a:avLst/>
          </a:prstGeom>
          <a:solidFill>
            <a:srgbClr val="4F81BD"/>
          </a:solidFill>
          <a:ln w="25400" cap="flat" cmpd="sng" algn="ctr">
            <a:solidFill>
              <a:srgbClr val="4F81BD">
                <a:shade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600" b="0" i="0" u="sng" strike="noStrike" kern="0" cap="none" spc="0" normalizeH="0" baseline="0" noProof="0" dirty="0">
                <a:ln>
                  <a:noFill/>
                </a:ln>
                <a:solidFill>
                  <a:prstClr val="white"/>
                </a:solidFill>
                <a:effectLst/>
                <a:uLnTx/>
                <a:uFillTx/>
                <a:latin typeface="Calibri"/>
                <a:ea typeface="+mn-ea"/>
                <a:cs typeface="+mn-cs"/>
              </a:rPr>
              <a:t>Properties of Arbitrary Representation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SG" sz="1600" b="0" i="0" u="sng"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Hard to Learn.</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Easy to Forget.</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Embedded in Culture and Applications.</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Formally Powerful.</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Capable of Rapid Change.</a:t>
            </a:r>
          </a:p>
        </p:txBody>
      </p:sp>
      <p:sp>
        <p:nvSpPr>
          <p:cNvPr id="7" name="Content Placeholder 2"/>
          <p:cNvSpPr txBox="1">
            <a:spLocks/>
          </p:cNvSpPr>
          <p:nvPr/>
        </p:nvSpPr>
        <p:spPr>
          <a:xfrm>
            <a:off x="453862" y="791320"/>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800" i="1" dirty="0">
                <a:latin typeface="Roboto Medium" panose="02000000000000000000" pitchFamily="2" charset="0"/>
                <a:ea typeface="Roboto Medium" panose="02000000000000000000" pitchFamily="2" charset="0"/>
              </a:rPr>
              <a:t>Sensory vs arbitrary representation</a:t>
            </a:r>
          </a:p>
        </p:txBody>
      </p:sp>
      <p:sp>
        <p:nvSpPr>
          <p:cNvPr id="6" name="TextBox 5">
            <a:extLst>
              <a:ext uri="{FF2B5EF4-FFF2-40B4-BE49-F238E27FC236}">
                <a16:creationId xmlns:a16="http://schemas.microsoft.com/office/drawing/2014/main" id="{3D23410F-08E3-41CF-849F-7ED1BA0D88C1}"/>
              </a:ext>
            </a:extLst>
          </p:cNvPr>
          <p:cNvSpPr txBox="1"/>
          <p:nvPr/>
        </p:nvSpPr>
        <p:spPr>
          <a:xfrm>
            <a:off x="2502129" y="4614718"/>
            <a:ext cx="4292390" cy="38745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800" dirty="0"/>
              <a:t>Data visualisation is a hybrid of the two</a:t>
            </a:r>
            <a:endParaRPr lang="en-SG" sz="1800" dirty="0"/>
          </a:p>
        </p:txBody>
      </p:sp>
      <p:sp>
        <p:nvSpPr>
          <p:cNvPr id="8" name="TextBox 7">
            <a:extLst>
              <a:ext uri="{FF2B5EF4-FFF2-40B4-BE49-F238E27FC236}">
                <a16:creationId xmlns:a16="http://schemas.microsoft.com/office/drawing/2014/main" id="{3D23410F-08E3-41CF-849F-7ED1BA0D88C1}"/>
              </a:ext>
            </a:extLst>
          </p:cNvPr>
          <p:cNvSpPr txBox="1"/>
          <p:nvPr/>
        </p:nvSpPr>
        <p:spPr>
          <a:xfrm>
            <a:off x="314123" y="4015740"/>
            <a:ext cx="1028700" cy="36061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buNone/>
            </a:pPr>
            <a:r>
              <a:rPr lang="en-US" sz="1400" dirty="0"/>
              <a:t>Red Apple</a:t>
            </a:r>
          </a:p>
        </p:txBody>
      </p:sp>
      <p:sp>
        <p:nvSpPr>
          <p:cNvPr id="9" name="TextBox 8">
            <a:extLst>
              <a:ext uri="{FF2B5EF4-FFF2-40B4-BE49-F238E27FC236}">
                <a16:creationId xmlns:a16="http://schemas.microsoft.com/office/drawing/2014/main" id="{3D23410F-08E3-41CF-849F-7ED1BA0D88C1}"/>
              </a:ext>
            </a:extLst>
          </p:cNvPr>
          <p:cNvSpPr txBox="1"/>
          <p:nvPr/>
        </p:nvSpPr>
        <p:spPr>
          <a:xfrm>
            <a:off x="7855412" y="3794761"/>
            <a:ext cx="1196340" cy="23694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buNone/>
            </a:pPr>
            <a:r>
              <a:rPr lang="en-US" sz="1400" dirty="0"/>
              <a:t>Mathematics</a:t>
            </a:r>
          </a:p>
        </p:txBody>
      </p:sp>
      <p:sp>
        <p:nvSpPr>
          <p:cNvPr id="2" name="Rectangle 1"/>
          <p:cNvSpPr/>
          <p:nvPr/>
        </p:nvSpPr>
        <p:spPr>
          <a:xfrm>
            <a:off x="453862" y="2177983"/>
            <a:ext cx="861658" cy="43493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a:solidFill>
                  <a:srgbClr val="6600FF"/>
                </a:solidFill>
              </a:rPr>
              <a:t>Circle</a:t>
            </a:r>
            <a:r>
              <a:rPr lang="en-SG" sz="1400" dirty="0">
                <a:solidFill>
                  <a:srgbClr val="6600FF"/>
                </a:solidFill>
              </a:rPr>
              <a:t> or </a:t>
            </a:r>
          </a:p>
          <a:p>
            <a:pPr>
              <a:buFont typeface="Arial" panose="020B0604020202020204" pitchFamily="34" charset="0"/>
              <a:buNone/>
            </a:pPr>
            <a:r>
              <a:rPr lang="en-SG" sz="1400" dirty="0">
                <a:solidFill>
                  <a:srgbClr val="6600FF"/>
                </a:solidFill>
              </a:rPr>
              <a:t>Square</a:t>
            </a:r>
          </a:p>
        </p:txBody>
      </p:sp>
      <p:sp>
        <p:nvSpPr>
          <p:cNvPr id="3" name="Rectangle 2"/>
          <p:cNvSpPr/>
          <p:nvPr/>
        </p:nvSpPr>
        <p:spPr>
          <a:xfrm>
            <a:off x="466051" y="3017796"/>
            <a:ext cx="832279" cy="30777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a:solidFill>
                  <a:srgbClr val="6600FF"/>
                </a:solidFill>
              </a:rPr>
              <a:t>Illusions</a:t>
            </a:r>
          </a:p>
        </p:txBody>
      </p:sp>
      <p:sp>
        <p:nvSpPr>
          <p:cNvPr id="4" name="Rectangle 3"/>
          <p:cNvSpPr/>
          <p:nvPr/>
        </p:nvSpPr>
        <p:spPr>
          <a:xfrm>
            <a:off x="59629" y="3586713"/>
            <a:ext cx="1289135" cy="30777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a:solidFill>
                  <a:srgbClr val="6600FF"/>
                </a:solidFill>
              </a:rPr>
              <a:t>Segmentation</a:t>
            </a:r>
            <a:endParaRPr lang="en-SG" sz="1400" dirty="0">
              <a:solidFill>
                <a:srgbClr val="6600FF"/>
              </a:solidFill>
            </a:endParaRPr>
          </a:p>
        </p:txBody>
      </p:sp>
      <p:sp>
        <p:nvSpPr>
          <p:cNvPr id="5" name="Rectangle 4"/>
          <p:cNvSpPr/>
          <p:nvPr/>
        </p:nvSpPr>
        <p:spPr>
          <a:xfrm>
            <a:off x="7861428" y="2306609"/>
            <a:ext cx="1127168" cy="30777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a:solidFill>
                  <a:srgbClr val="6600FF"/>
                </a:solidFill>
              </a:rPr>
              <a:t>Read/ Write</a:t>
            </a:r>
            <a:endParaRPr lang="en-SG" sz="1400" dirty="0">
              <a:solidFill>
                <a:srgbClr val="6600FF"/>
              </a:solidFill>
            </a:endParaRPr>
          </a:p>
        </p:txBody>
      </p:sp>
      <p:sp>
        <p:nvSpPr>
          <p:cNvPr id="12" name="Rectangle 11"/>
          <p:cNvSpPr/>
          <p:nvPr/>
        </p:nvSpPr>
        <p:spPr>
          <a:xfrm>
            <a:off x="7861428" y="2710019"/>
            <a:ext cx="981359" cy="30777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a:solidFill>
                  <a:srgbClr val="6600FF"/>
                </a:solidFill>
              </a:rPr>
              <a:t>Alphabets</a:t>
            </a:r>
            <a:endParaRPr lang="en-SG" sz="1400" dirty="0">
              <a:solidFill>
                <a:srgbClr val="6600FF"/>
              </a:solidFill>
            </a:endParaRPr>
          </a:p>
        </p:txBody>
      </p:sp>
      <p:sp>
        <p:nvSpPr>
          <p:cNvPr id="13" name="Rectangle 12"/>
          <p:cNvSpPr/>
          <p:nvPr/>
        </p:nvSpPr>
        <p:spPr>
          <a:xfrm>
            <a:off x="7855412" y="3208532"/>
            <a:ext cx="1288588" cy="43382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err="1">
                <a:solidFill>
                  <a:srgbClr val="6600FF"/>
                </a:solidFill>
              </a:rPr>
              <a:t>Colour</a:t>
            </a:r>
            <a:r>
              <a:rPr lang="en-US" sz="1400" dirty="0">
                <a:solidFill>
                  <a:srgbClr val="6600FF"/>
                </a:solidFill>
              </a:rPr>
              <a:t> Coding</a:t>
            </a:r>
            <a:endParaRPr lang="en-SG" sz="1400" dirty="0">
              <a:solidFill>
                <a:srgbClr val="6600FF"/>
              </a:solidFill>
            </a:endParaRPr>
          </a:p>
        </p:txBody>
      </p:sp>
      <p:sp>
        <p:nvSpPr>
          <p:cNvPr id="15" name="Rectangle 14"/>
          <p:cNvSpPr/>
          <p:nvPr/>
        </p:nvSpPr>
        <p:spPr>
          <a:xfrm>
            <a:off x="7861428" y="4173161"/>
            <a:ext cx="1127168" cy="44155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a:solidFill>
                  <a:srgbClr val="6600FF"/>
                </a:solidFill>
              </a:rPr>
              <a:t>Evolution of graphics</a:t>
            </a:r>
            <a:endParaRPr lang="en-SG" sz="1400" dirty="0">
              <a:solidFill>
                <a:srgbClr val="6600FF"/>
              </a:solidFill>
            </a:endParaRPr>
          </a:p>
        </p:txBody>
      </p:sp>
    </p:spTree>
    <p:custDataLst>
      <p:tags r:id="rId1"/>
    </p:custDataLst>
    <p:extLst>
      <p:ext uri="{BB962C8B-B14F-4D97-AF65-F5344CB8AC3E}">
        <p14:creationId xmlns:p14="http://schemas.microsoft.com/office/powerpoint/2010/main" val="179406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a:t>
            </a:r>
            <a:r>
              <a:rPr lang="en-US" altLang="zh-CN" sz="3200" dirty="0">
                <a:latin typeface="Roboto Medium" panose="02000000000000000000" pitchFamily="2" charset="0"/>
                <a:ea typeface="Roboto Medium" panose="02000000000000000000" pitchFamily="2" charset="0"/>
              </a:rPr>
              <a:t>lass Discussion 1</a:t>
            </a:r>
            <a:endParaRPr lang="en-GB" sz="3200" dirty="0">
              <a:latin typeface="Roboto Medium" panose="02000000000000000000" pitchFamily="2" charset="0"/>
              <a:ea typeface="Roboto Medium" panose="02000000000000000000" pitchFamily="2" charset="0"/>
            </a:endParaRP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Sensory or Arbitrary?</a:t>
            </a:r>
          </a:p>
        </p:txBody>
      </p:sp>
      <p:pic>
        <p:nvPicPr>
          <p:cNvPr id="6" name="Picture 5"/>
          <p:cNvPicPr>
            <a:picLocks noChangeAspect="1"/>
          </p:cNvPicPr>
          <p:nvPr/>
        </p:nvPicPr>
        <p:blipFill>
          <a:blip r:embed="rId2"/>
          <a:stretch>
            <a:fillRect/>
          </a:stretch>
        </p:blipFill>
        <p:spPr>
          <a:xfrm>
            <a:off x="1421398" y="1825981"/>
            <a:ext cx="1697309" cy="1198100"/>
          </a:xfrm>
          <a:prstGeom prst="rect">
            <a:avLst/>
          </a:prstGeom>
        </p:spPr>
      </p:pic>
      <p:pic>
        <p:nvPicPr>
          <p:cNvPr id="7" name="Picture 6"/>
          <p:cNvPicPr>
            <a:picLocks noChangeAspect="1"/>
          </p:cNvPicPr>
          <p:nvPr/>
        </p:nvPicPr>
        <p:blipFill>
          <a:blip r:embed="rId3"/>
          <a:stretch>
            <a:fillRect/>
          </a:stretch>
        </p:blipFill>
        <p:spPr>
          <a:xfrm>
            <a:off x="4766978" y="1852562"/>
            <a:ext cx="2496043" cy="1126785"/>
          </a:xfrm>
          <a:prstGeom prst="rect">
            <a:avLst/>
          </a:prstGeom>
        </p:spPr>
      </p:pic>
      <p:pic>
        <p:nvPicPr>
          <p:cNvPr id="8" name="Picture 7"/>
          <p:cNvPicPr>
            <a:picLocks noChangeAspect="1"/>
          </p:cNvPicPr>
          <p:nvPr/>
        </p:nvPicPr>
        <p:blipFill>
          <a:blip r:embed="rId4"/>
          <a:stretch>
            <a:fillRect/>
          </a:stretch>
        </p:blipFill>
        <p:spPr>
          <a:xfrm>
            <a:off x="4887686" y="3172422"/>
            <a:ext cx="1554678" cy="1625994"/>
          </a:xfrm>
          <a:prstGeom prst="rect">
            <a:avLst/>
          </a:prstGeom>
        </p:spPr>
      </p:pic>
      <p:pic>
        <p:nvPicPr>
          <p:cNvPr id="9" name="Picture 8"/>
          <p:cNvPicPr>
            <a:picLocks noChangeAspect="1"/>
          </p:cNvPicPr>
          <p:nvPr/>
        </p:nvPicPr>
        <p:blipFill>
          <a:blip r:embed="rId5"/>
          <a:stretch>
            <a:fillRect/>
          </a:stretch>
        </p:blipFill>
        <p:spPr>
          <a:xfrm>
            <a:off x="1337658" y="3916986"/>
            <a:ext cx="1818545" cy="613313"/>
          </a:xfrm>
          <a:prstGeom prst="rect">
            <a:avLst/>
          </a:prstGeom>
        </p:spPr>
      </p:pic>
      <p:sp>
        <p:nvSpPr>
          <p:cNvPr id="10" name="TextBox 9"/>
          <p:cNvSpPr txBox="1"/>
          <p:nvPr/>
        </p:nvSpPr>
        <p:spPr>
          <a:xfrm>
            <a:off x="838200" y="1993826"/>
            <a:ext cx="345880" cy="261610"/>
          </a:xfrm>
          <a:prstGeom prst="rect">
            <a:avLst/>
          </a:prstGeom>
          <a:noFill/>
        </p:spPr>
        <p:txBody>
          <a:bodyPr wrap="square" rtlCol="0">
            <a:spAutoFit/>
          </a:bodyPr>
          <a:lstStyle/>
          <a:p>
            <a:r>
              <a:rPr lang="en-SG" sz="1100" dirty="0">
                <a:solidFill>
                  <a:prstClr val="black"/>
                </a:solidFill>
                <a:latin typeface="Calibri"/>
              </a:rPr>
              <a:t>(a)</a:t>
            </a:r>
          </a:p>
        </p:txBody>
      </p:sp>
      <p:sp>
        <p:nvSpPr>
          <p:cNvPr id="11" name="TextBox 10"/>
          <p:cNvSpPr txBox="1"/>
          <p:nvPr/>
        </p:nvSpPr>
        <p:spPr>
          <a:xfrm>
            <a:off x="4300538" y="1977338"/>
            <a:ext cx="345880" cy="261610"/>
          </a:xfrm>
          <a:prstGeom prst="rect">
            <a:avLst/>
          </a:prstGeom>
          <a:noFill/>
        </p:spPr>
        <p:txBody>
          <a:bodyPr wrap="square" rtlCol="0">
            <a:spAutoFit/>
          </a:bodyPr>
          <a:lstStyle/>
          <a:p>
            <a:r>
              <a:rPr lang="en-SG" sz="1100" dirty="0">
                <a:solidFill>
                  <a:prstClr val="black"/>
                </a:solidFill>
                <a:latin typeface="Calibri"/>
              </a:rPr>
              <a:t>(b)</a:t>
            </a:r>
          </a:p>
        </p:txBody>
      </p:sp>
      <p:sp>
        <p:nvSpPr>
          <p:cNvPr id="12" name="TextBox 11"/>
          <p:cNvSpPr txBox="1"/>
          <p:nvPr/>
        </p:nvSpPr>
        <p:spPr>
          <a:xfrm>
            <a:off x="838200" y="4268689"/>
            <a:ext cx="345880" cy="261610"/>
          </a:xfrm>
          <a:prstGeom prst="rect">
            <a:avLst/>
          </a:prstGeom>
          <a:noFill/>
        </p:spPr>
        <p:txBody>
          <a:bodyPr wrap="square" rtlCol="0">
            <a:spAutoFit/>
          </a:bodyPr>
          <a:lstStyle/>
          <a:p>
            <a:r>
              <a:rPr lang="en-SG" sz="1100" dirty="0">
                <a:solidFill>
                  <a:prstClr val="black"/>
                </a:solidFill>
                <a:latin typeface="Calibri"/>
              </a:rPr>
              <a:t>(c)</a:t>
            </a:r>
          </a:p>
        </p:txBody>
      </p:sp>
      <p:sp>
        <p:nvSpPr>
          <p:cNvPr id="13" name="TextBox 12"/>
          <p:cNvSpPr txBox="1"/>
          <p:nvPr/>
        </p:nvSpPr>
        <p:spPr>
          <a:xfrm>
            <a:off x="4364687" y="4268689"/>
            <a:ext cx="345880" cy="261610"/>
          </a:xfrm>
          <a:prstGeom prst="rect">
            <a:avLst/>
          </a:prstGeom>
          <a:noFill/>
        </p:spPr>
        <p:txBody>
          <a:bodyPr wrap="square" rtlCol="0">
            <a:spAutoFit/>
          </a:bodyPr>
          <a:lstStyle/>
          <a:p>
            <a:r>
              <a:rPr lang="en-SG" sz="1100" dirty="0">
                <a:solidFill>
                  <a:prstClr val="black"/>
                </a:solidFill>
                <a:latin typeface="Calibri"/>
              </a:rPr>
              <a:t>(d)</a:t>
            </a:r>
          </a:p>
        </p:txBody>
      </p:sp>
    </p:spTree>
    <p:extLst>
      <p:ext uri="{BB962C8B-B14F-4D97-AF65-F5344CB8AC3E}">
        <p14:creationId xmlns:p14="http://schemas.microsoft.com/office/powerpoint/2010/main" val="4092639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a:t>
            </a:r>
            <a:r>
              <a:rPr lang="en-US" altLang="zh-CN" sz="3200" dirty="0">
                <a:latin typeface="Roboto Medium" panose="02000000000000000000" pitchFamily="2" charset="0"/>
                <a:ea typeface="Roboto Medium" panose="02000000000000000000" pitchFamily="2" charset="0"/>
              </a:rPr>
              <a:t>lass Discussion 1</a:t>
            </a:r>
            <a:endParaRPr lang="en-GB" sz="3200" dirty="0">
              <a:latin typeface="Roboto Medium" panose="02000000000000000000" pitchFamily="2" charset="0"/>
              <a:ea typeface="Roboto Medium" panose="02000000000000000000" pitchFamily="2" charset="0"/>
            </a:endParaRP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Sensory or Arbitrary?</a:t>
            </a:r>
          </a:p>
        </p:txBody>
      </p:sp>
      <p:pic>
        <p:nvPicPr>
          <p:cNvPr id="6" name="Picture 5"/>
          <p:cNvPicPr>
            <a:picLocks noChangeAspect="1"/>
          </p:cNvPicPr>
          <p:nvPr/>
        </p:nvPicPr>
        <p:blipFill>
          <a:blip r:embed="rId2"/>
          <a:stretch>
            <a:fillRect/>
          </a:stretch>
        </p:blipFill>
        <p:spPr>
          <a:xfrm>
            <a:off x="1421398" y="1825981"/>
            <a:ext cx="1697309" cy="1198100"/>
          </a:xfrm>
          <a:prstGeom prst="rect">
            <a:avLst/>
          </a:prstGeom>
        </p:spPr>
      </p:pic>
      <p:pic>
        <p:nvPicPr>
          <p:cNvPr id="7" name="Picture 6"/>
          <p:cNvPicPr>
            <a:picLocks noChangeAspect="1"/>
          </p:cNvPicPr>
          <p:nvPr/>
        </p:nvPicPr>
        <p:blipFill>
          <a:blip r:embed="rId3"/>
          <a:stretch>
            <a:fillRect/>
          </a:stretch>
        </p:blipFill>
        <p:spPr>
          <a:xfrm>
            <a:off x="4766978" y="1852562"/>
            <a:ext cx="2496043" cy="1126785"/>
          </a:xfrm>
          <a:prstGeom prst="rect">
            <a:avLst/>
          </a:prstGeom>
        </p:spPr>
      </p:pic>
      <p:pic>
        <p:nvPicPr>
          <p:cNvPr id="8" name="Picture 7"/>
          <p:cNvPicPr>
            <a:picLocks noChangeAspect="1"/>
          </p:cNvPicPr>
          <p:nvPr/>
        </p:nvPicPr>
        <p:blipFill>
          <a:blip r:embed="rId4"/>
          <a:stretch>
            <a:fillRect/>
          </a:stretch>
        </p:blipFill>
        <p:spPr>
          <a:xfrm>
            <a:off x="4887686" y="3172422"/>
            <a:ext cx="1554678" cy="1625994"/>
          </a:xfrm>
          <a:prstGeom prst="rect">
            <a:avLst/>
          </a:prstGeom>
        </p:spPr>
      </p:pic>
      <p:pic>
        <p:nvPicPr>
          <p:cNvPr id="9" name="Picture 8"/>
          <p:cNvPicPr>
            <a:picLocks noChangeAspect="1"/>
          </p:cNvPicPr>
          <p:nvPr/>
        </p:nvPicPr>
        <p:blipFill>
          <a:blip r:embed="rId5"/>
          <a:stretch>
            <a:fillRect/>
          </a:stretch>
        </p:blipFill>
        <p:spPr>
          <a:xfrm>
            <a:off x="1337658" y="3916986"/>
            <a:ext cx="1818545" cy="613313"/>
          </a:xfrm>
          <a:prstGeom prst="rect">
            <a:avLst/>
          </a:prstGeom>
        </p:spPr>
      </p:pic>
      <p:sp>
        <p:nvSpPr>
          <p:cNvPr id="10" name="TextBox 9"/>
          <p:cNvSpPr txBox="1"/>
          <p:nvPr/>
        </p:nvSpPr>
        <p:spPr>
          <a:xfrm>
            <a:off x="838200" y="1993826"/>
            <a:ext cx="345880" cy="261610"/>
          </a:xfrm>
          <a:prstGeom prst="rect">
            <a:avLst/>
          </a:prstGeom>
          <a:noFill/>
        </p:spPr>
        <p:txBody>
          <a:bodyPr wrap="square" rtlCol="0">
            <a:spAutoFit/>
          </a:bodyPr>
          <a:lstStyle/>
          <a:p>
            <a:r>
              <a:rPr lang="en-SG" sz="1100" dirty="0">
                <a:solidFill>
                  <a:prstClr val="black"/>
                </a:solidFill>
                <a:latin typeface="Calibri"/>
              </a:rPr>
              <a:t>(a)</a:t>
            </a:r>
          </a:p>
        </p:txBody>
      </p:sp>
      <p:sp>
        <p:nvSpPr>
          <p:cNvPr id="11" name="TextBox 10"/>
          <p:cNvSpPr txBox="1"/>
          <p:nvPr/>
        </p:nvSpPr>
        <p:spPr>
          <a:xfrm>
            <a:off x="4300538" y="1977338"/>
            <a:ext cx="345880" cy="261610"/>
          </a:xfrm>
          <a:prstGeom prst="rect">
            <a:avLst/>
          </a:prstGeom>
          <a:noFill/>
        </p:spPr>
        <p:txBody>
          <a:bodyPr wrap="square" rtlCol="0">
            <a:spAutoFit/>
          </a:bodyPr>
          <a:lstStyle/>
          <a:p>
            <a:r>
              <a:rPr lang="en-SG" sz="1100" dirty="0">
                <a:solidFill>
                  <a:prstClr val="black"/>
                </a:solidFill>
                <a:latin typeface="Calibri"/>
              </a:rPr>
              <a:t>(b)</a:t>
            </a:r>
          </a:p>
        </p:txBody>
      </p:sp>
      <p:sp>
        <p:nvSpPr>
          <p:cNvPr id="12" name="TextBox 11"/>
          <p:cNvSpPr txBox="1"/>
          <p:nvPr/>
        </p:nvSpPr>
        <p:spPr>
          <a:xfrm>
            <a:off x="838200" y="4268689"/>
            <a:ext cx="345880" cy="261610"/>
          </a:xfrm>
          <a:prstGeom prst="rect">
            <a:avLst/>
          </a:prstGeom>
          <a:noFill/>
        </p:spPr>
        <p:txBody>
          <a:bodyPr wrap="square" rtlCol="0">
            <a:spAutoFit/>
          </a:bodyPr>
          <a:lstStyle/>
          <a:p>
            <a:r>
              <a:rPr lang="en-SG" sz="1100" dirty="0">
                <a:solidFill>
                  <a:prstClr val="black"/>
                </a:solidFill>
                <a:latin typeface="Calibri"/>
              </a:rPr>
              <a:t>(c)</a:t>
            </a:r>
          </a:p>
        </p:txBody>
      </p:sp>
      <p:sp>
        <p:nvSpPr>
          <p:cNvPr id="13" name="TextBox 12"/>
          <p:cNvSpPr txBox="1"/>
          <p:nvPr/>
        </p:nvSpPr>
        <p:spPr>
          <a:xfrm>
            <a:off x="4364687" y="4268689"/>
            <a:ext cx="345880" cy="261610"/>
          </a:xfrm>
          <a:prstGeom prst="rect">
            <a:avLst/>
          </a:prstGeom>
          <a:noFill/>
        </p:spPr>
        <p:txBody>
          <a:bodyPr wrap="square" rtlCol="0">
            <a:spAutoFit/>
          </a:bodyPr>
          <a:lstStyle/>
          <a:p>
            <a:r>
              <a:rPr lang="en-SG" sz="1100" dirty="0">
                <a:solidFill>
                  <a:prstClr val="black"/>
                </a:solidFill>
                <a:latin typeface="Calibri"/>
              </a:rPr>
              <a:t>(d)</a:t>
            </a:r>
          </a:p>
        </p:txBody>
      </p:sp>
      <p:sp>
        <p:nvSpPr>
          <p:cNvPr id="14" name="TextBox 13"/>
          <p:cNvSpPr txBox="1"/>
          <p:nvPr/>
        </p:nvSpPr>
        <p:spPr>
          <a:xfrm>
            <a:off x="457200" y="2278627"/>
            <a:ext cx="923925" cy="307777"/>
          </a:xfrm>
          <a:prstGeom prst="rect">
            <a:avLst/>
          </a:prstGeom>
          <a:noFill/>
        </p:spPr>
        <p:txBody>
          <a:bodyPr wrap="square" rtlCol="0">
            <a:spAutoFit/>
          </a:bodyPr>
          <a:lstStyle/>
          <a:p>
            <a:r>
              <a:rPr lang="en-SG" sz="1400" dirty="0">
                <a:solidFill>
                  <a:prstClr val="black"/>
                </a:solidFill>
                <a:latin typeface="Calibri"/>
              </a:rPr>
              <a:t>Sensory</a:t>
            </a:r>
          </a:p>
        </p:txBody>
      </p:sp>
      <p:sp>
        <p:nvSpPr>
          <p:cNvPr id="15" name="TextBox 14"/>
          <p:cNvSpPr txBox="1"/>
          <p:nvPr/>
        </p:nvSpPr>
        <p:spPr>
          <a:xfrm>
            <a:off x="7502199" y="4138979"/>
            <a:ext cx="923925" cy="307777"/>
          </a:xfrm>
          <a:prstGeom prst="rect">
            <a:avLst/>
          </a:prstGeom>
          <a:noFill/>
        </p:spPr>
        <p:txBody>
          <a:bodyPr wrap="square" rtlCol="0">
            <a:spAutoFit/>
          </a:bodyPr>
          <a:lstStyle/>
          <a:p>
            <a:r>
              <a:rPr lang="en-SG" sz="1400" dirty="0">
                <a:solidFill>
                  <a:prstClr val="black"/>
                </a:solidFill>
                <a:latin typeface="Calibri"/>
              </a:rPr>
              <a:t>Sensory</a:t>
            </a:r>
          </a:p>
        </p:txBody>
      </p:sp>
      <p:sp>
        <p:nvSpPr>
          <p:cNvPr id="16" name="TextBox 15"/>
          <p:cNvSpPr txBox="1"/>
          <p:nvPr/>
        </p:nvSpPr>
        <p:spPr>
          <a:xfrm>
            <a:off x="304801" y="4047105"/>
            <a:ext cx="1065480" cy="307777"/>
          </a:xfrm>
          <a:prstGeom prst="rect">
            <a:avLst/>
          </a:prstGeom>
          <a:noFill/>
        </p:spPr>
        <p:txBody>
          <a:bodyPr wrap="square" rtlCol="0">
            <a:spAutoFit/>
          </a:bodyPr>
          <a:lstStyle/>
          <a:p>
            <a:r>
              <a:rPr lang="en-SG" sz="1400" dirty="0">
                <a:solidFill>
                  <a:prstClr val="black"/>
                </a:solidFill>
                <a:latin typeface="Calibri"/>
              </a:rPr>
              <a:t>Arbitrary</a:t>
            </a:r>
          </a:p>
        </p:txBody>
      </p:sp>
      <p:sp>
        <p:nvSpPr>
          <p:cNvPr id="17" name="TextBox 16"/>
          <p:cNvSpPr txBox="1"/>
          <p:nvPr/>
        </p:nvSpPr>
        <p:spPr>
          <a:xfrm>
            <a:off x="7947552" y="2093961"/>
            <a:ext cx="1065480" cy="307777"/>
          </a:xfrm>
          <a:prstGeom prst="rect">
            <a:avLst/>
          </a:prstGeom>
          <a:noFill/>
        </p:spPr>
        <p:txBody>
          <a:bodyPr wrap="square" rtlCol="0">
            <a:spAutoFit/>
          </a:bodyPr>
          <a:lstStyle/>
          <a:p>
            <a:r>
              <a:rPr lang="en-SG" sz="1400" dirty="0">
                <a:solidFill>
                  <a:prstClr val="black"/>
                </a:solidFill>
                <a:latin typeface="Calibri"/>
              </a:rPr>
              <a:t>Arbitrary</a:t>
            </a:r>
          </a:p>
        </p:txBody>
      </p:sp>
    </p:spTree>
    <p:extLst>
      <p:ext uri="{BB962C8B-B14F-4D97-AF65-F5344CB8AC3E}">
        <p14:creationId xmlns:p14="http://schemas.microsoft.com/office/powerpoint/2010/main" val="2425486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Semiotics of 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perceptual processing model</a:t>
            </a:r>
          </a:p>
        </p:txBody>
      </p:sp>
      <p:pic>
        <p:nvPicPr>
          <p:cNvPr id="5" name="Picture 4" descr="A screenshot of a cell phone&#10;&#10;Description automatically generated">
            <a:extLst>
              <a:ext uri="{FF2B5EF4-FFF2-40B4-BE49-F238E27FC236}">
                <a16:creationId xmlns:a16="http://schemas.microsoft.com/office/drawing/2014/main" id="{C8D8C6EA-5482-9E4D-97AF-B260F5AD6C8F}"/>
              </a:ext>
            </a:extLst>
          </p:cNvPr>
          <p:cNvPicPr>
            <a:picLocks noChangeAspect="1"/>
          </p:cNvPicPr>
          <p:nvPr/>
        </p:nvPicPr>
        <p:blipFill>
          <a:blip r:embed="rId3"/>
          <a:stretch>
            <a:fillRect/>
          </a:stretch>
        </p:blipFill>
        <p:spPr>
          <a:xfrm>
            <a:off x="616688" y="2036438"/>
            <a:ext cx="7574015" cy="2131524"/>
          </a:xfrm>
          <a:prstGeom prst="rect">
            <a:avLst/>
          </a:prstGeom>
        </p:spPr>
      </p:pic>
      <p:sp>
        <p:nvSpPr>
          <p:cNvPr id="6" name="Rectangle 5"/>
          <p:cNvSpPr/>
          <p:nvPr/>
        </p:nvSpPr>
        <p:spPr>
          <a:xfrm>
            <a:off x="1592580" y="2897159"/>
            <a:ext cx="1996440" cy="107667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buFont typeface="Arial" panose="020B0604020202020204" pitchFamily="34" charset="0"/>
              <a:buNone/>
            </a:pPr>
            <a:r>
              <a:rPr lang="en-US" sz="1400" dirty="0">
                <a:solidFill>
                  <a:srgbClr val="6600FF"/>
                </a:solidFill>
              </a:rPr>
              <a:t>Information is processed in parallel </a:t>
            </a:r>
            <a:r>
              <a:rPr lang="en-US" sz="1400" dirty="0">
                <a:solidFill>
                  <a:srgbClr val="6600FF"/>
                </a:solidFill>
                <a:sym typeface="Wingdings" panose="05000000000000000000" pitchFamily="2" charset="2"/>
              </a:rPr>
              <a:t> understand information quickly</a:t>
            </a:r>
            <a:endParaRPr lang="en-SG" sz="1400" dirty="0">
              <a:solidFill>
                <a:srgbClr val="6600FF"/>
              </a:solidFill>
            </a:endParaRPr>
          </a:p>
        </p:txBody>
      </p:sp>
      <p:sp>
        <p:nvSpPr>
          <p:cNvPr id="7" name="Rectangle 6"/>
          <p:cNvSpPr/>
          <p:nvPr/>
        </p:nvSpPr>
        <p:spPr>
          <a:xfrm>
            <a:off x="4076700" y="3539490"/>
            <a:ext cx="3124200" cy="4191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a:solidFill>
                  <a:srgbClr val="6600FF"/>
                </a:solidFill>
              </a:rPr>
              <a:t>Information is processed sequentially</a:t>
            </a:r>
            <a:endParaRPr lang="en-SG" sz="1400" dirty="0">
              <a:solidFill>
                <a:srgbClr val="6600FF"/>
              </a:solidFill>
            </a:endParaRPr>
          </a:p>
        </p:txBody>
      </p:sp>
    </p:spTree>
    <p:extLst>
      <p:ext uri="{BB962C8B-B14F-4D97-AF65-F5344CB8AC3E}">
        <p14:creationId xmlns:p14="http://schemas.microsoft.com/office/powerpoint/2010/main" val="1653772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1433513" y="165497"/>
            <a:ext cx="56578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r>
              <a:rPr lang="en-US" altLang="en-US" sz="2100" dirty="0">
                <a:solidFill>
                  <a:schemeClr val="bg1"/>
                </a:solidFill>
                <a:latin typeface="Lucida Sans" panose="020B0602030504020204" pitchFamily="34" charset="0"/>
                <a:ea typeface="ヒラギノ角ゴ Pro W3"/>
                <a:cs typeface="ヒラギノ角ゴ Pro W3"/>
              </a:rPr>
              <a:t>Learning Objectives of ANL201	</a:t>
            </a:r>
            <a:endParaRPr lang="en-SG" altLang="en-US" sz="21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1076394" y="353854"/>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fontScale="92500" lnSpcReduction="10000"/>
          </a:bodyPr>
          <a:lstStyle/>
          <a:p>
            <a:r>
              <a:rPr lang="en-US" dirty="0"/>
              <a:t>By the end of this Course</a:t>
            </a:r>
            <a:endParaRPr lang="en-SG" dirty="0"/>
          </a:p>
        </p:txBody>
      </p:sp>
      <p:sp>
        <p:nvSpPr>
          <p:cNvPr id="6148" name="Text Placeholder 3"/>
          <p:cNvSpPr>
            <a:spLocks noGrp="1"/>
          </p:cNvSpPr>
          <p:nvPr>
            <p:ph type="body" sz="quarter" idx="11"/>
          </p:nvPr>
        </p:nvSpPr>
        <p:spPr bwMode="auto">
          <a:xfrm>
            <a:off x="1130399" y="698481"/>
            <a:ext cx="7292929" cy="37465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Understand concepts of Business Performance, Measurement, Balanced Scorecard Model and Data Visualization</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Compare stages of Data Visualization Process</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Data Visualization Components</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Design Principles of a Business Performance Dashboard</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Appropriateness of Data Visualization techniques based on available data</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Appropriates of Business Performance Measure against Business Strategy of Organization</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marL="0" indent="0"/>
            <a:r>
              <a:rPr lang="en-US" altLang="en-US" dirty="0">
                <a:latin typeface="Lucida Sans" panose="020B0602030504020204" pitchFamily="34" charset="0"/>
                <a:ea typeface="ヒラギノ角ゴ Pro W3"/>
                <a:cs typeface="ヒラギノ角ゴ Pro W3"/>
              </a:rPr>
              <a:t>Required Textbooks:</a:t>
            </a:r>
          </a:p>
          <a:p>
            <a:pPr>
              <a:buFont typeface="+mj-lt"/>
              <a:buAutoNum type="arabicPeriod"/>
            </a:pPr>
            <a:r>
              <a:rPr lang="en-US" altLang="en-US" dirty="0" err="1">
                <a:latin typeface="Lucida Sans" panose="020B0602030504020204" pitchFamily="34" charset="0"/>
                <a:ea typeface="ヒラギノ角ゴ Pro W3"/>
                <a:cs typeface="ヒラギノ角ゴ Pro W3"/>
              </a:rPr>
              <a:t>Yau</a:t>
            </a:r>
            <a:r>
              <a:rPr lang="en-US" altLang="en-US" dirty="0">
                <a:latin typeface="Lucida Sans" panose="020B0602030504020204" pitchFamily="34" charset="0"/>
                <a:ea typeface="ヒラギノ角ゴ Pro W3"/>
                <a:cs typeface="ヒラギノ角ゴ Pro W3"/>
              </a:rPr>
              <a:t>, N,.(2013). Data Points: Visualization that Means Something</a:t>
            </a:r>
          </a:p>
          <a:p>
            <a:pPr>
              <a:buFont typeface="+mj-lt"/>
              <a:buAutoNum type="arabicPeriod"/>
            </a:pPr>
            <a:r>
              <a:rPr lang="en-US" altLang="en-US" dirty="0">
                <a:latin typeface="Lucida Sans" panose="020B0602030504020204" pitchFamily="34" charset="0"/>
                <a:ea typeface="ヒラギノ角ゴ Pro W3"/>
                <a:cs typeface="ヒラギノ角ゴ Pro W3"/>
              </a:rPr>
              <a:t>Murray, D. G. (2013). Tableau Your Data </a:t>
            </a:r>
            <a:endParaRPr lang="en-SG" altLang="en-US" dirty="0">
              <a:latin typeface="Lucida Sans" panose="020B0602030504020204" pitchFamily="34" charset="0"/>
              <a:ea typeface="ヒラギノ角ゴ Pro W3"/>
              <a:cs typeface="ヒラギノ角ゴ Pro W3"/>
            </a:endParaRPr>
          </a:p>
        </p:txBody>
      </p:sp>
    </p:spTree>
    <p:custDataLst>
      <p:tags r:id="rId1"/>
    </p:custDataLst>
    <p:extLst>
      <p:ext uri="{BB962C8B-B14F-4D97-AF65-F5344CB8AC3E}">
        <p14:creationId xmlns:p14="http://schemas.microsoft.com/office/powerpoint/2010/main" val="42909650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anchor="b"/>
          <a:lstStyle/>
          <a:p>
            <a:r>
              <a:rPr lang="en-GB" sz="4400" dirty="0">
                <a:latin typeface="Roboto Medium" panose="02000000000000000000" pitchFamily="2" charset="0"/>
                <a:ea typeface="Roboto Medium" panose="02000000000000000000" pitchFamily="2" charset="0"/>
              </a:rPr>
              <a:t>Understanding Data</a:t>
            </a:r>
            <a:endParaRPr lang="en-US" sz="4400"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2908432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Understanding Data</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two fundamental forms of data – entities and relationships</a:t>
            </a:r>
          </a:p>
        </p:txBody>
      </p:sp>
      <p:sp>
        <p:nvSpPr>
          <p:cNvPr id="4" name="Content Placeholder 3"/>
          <p:cNvSpPr>
            <a:spLocks noGrp="1"/>
          </p:cNvSpPr>
          <p:nvPr>
            <p:ph idx="1"/>
          </p:nvPr>
        </p:nvSpPr>
        <p:spPr>
          <a:xfrm>
            <a:off x="260213" y="1905100"/>
            <a:ext cx="4994618" cy="2475553"/>
          </a:xfrm>
        </p:spPr>
        <p:txBody>
          <a:bodyPr>
            <a:noAutofit/>
          </a:bodyPr>
          <a:lstStyle/>
          <a:p>
            <a:pPr marL="177800" indent="-177800">
              <a:spcBef>
                <a:spcPts val="0"/>
              </a:spcBef>
              <a:spcAft>
                <a:spcPts val="1200"/>
              </a:spcAft>
              <a:buClr>
                <a:srgbClr val="CE0000"/>
              </a:buClr>
              <a:buFont typeface="System Font Regular"/>
              <a:buChar char="‣"/>
            </a:pPr>
            <a:r>
              <a:rPr lang="en-GB" sz="1800" i="1" dirty="0">
                <a:solidFill>
                  <a:srgbClr val="DA291C"/>
                </a:solidFill>
                <a:latin typeface="Roboto" panose="02000000000000000000" pitchFamily="2" charset="0"/>
                <a:ea typeface="Roboto" panose="02000000000000000000" pitchFamily="2" charset="0"/>
              </a:rPr>
              <a:t>Entities</a:t>
            </a:r>
            <a:r>
              <a:rPr lang="en-GB" sz="1800" dirty="0">
                <a:latin typeface="Roboto Light" panose="02000000000000000000" pitchFamily="2" charset="0"/>
                <a:ea typeface="Roboto Light" panose="02000000000000000000" pitchFamily="2" charset="0"/>
              </a:rPr>
              <a:t> are generally objects of interest. A group of objects can be considered as a single entity by data visualisation designers</a:t>
            </a:r>
          </a:p>
          <a:p>
            <a:pPr marL="177800" indent="-177800">
              <a:spcBef>
                <a:spcPts val="0"/>
              </a:spcBef>
              <a:spcAft>
                <a:spcPts val="1200"/>
              </a:spcAft>
              <a:buClr>
                <a:srgbClr val="CE0000"/>
              </a:buClr>
              <a:buFont typeface="System Font Regular"/>
              <a:buChar char="‣"/>
            </a:pPr>
            <a:r>
              <a:rPr lang="en-GB" sz="1800" i="1" dirty="0">
                <a:solidFill>
                  <a:srgbClr val="DA291C"/>
                </a:solidFill>
                <a:latin typeface="Roboto" panose="02000000000000000000" pitchFamily="2" charset="0"/>
                <a:ea typeface="Roboto" panose="02000000000000000000" pitchFamily="2" charset="0"/>
              </a:rPr>
              <a:t>Relationships</a:t>
            </a:r>
            <a:r>
              <a:rPr lang="en-GB" sz="1800" dirty="0">
                <a:latin typeface="Roboto Light" panose="02000000000000000000" pitchFamily="2" charset="0"/>
                <a:ea typeface="Roboto Light" panose="02000000000000000000" pitchFamily="2" charset="0"/>
              </a:rPr>
              <a:t> form the structures that relate to entities</a:t>
            </a:r>
          </a:p>
        </p:txBody>
      </p:sp>
      <p:pic>
        <p:nvPicPr>
          <p:cNvPr id="5" name="Picture 4"/>
          <p:cNvPicPr>
            <a:picLocks noChangeAspect="1"/>
          </p:cNvPicPr>
          <p:nvPr/>
        </p:nvPicPr>
        <p:blipFill>
          <a:blip r:embed="rId3"/>
          <a:stretch>
            <a:fillRect/>
          </a:stretch>
        </p:blipFill>
        <p:spPr>
          <a:xfrm>
            <a:off x="5211077" y="1623918"/>
            <a:ext cx="3819305" cy="2942143"/>
          </a:xfrm>
          <a:prstGeom prst="rect">
            <a:avLst/>
          </a:prstGeom>
        </p:spPr>
      </p:pic>
      <p:sp>
        <p:nvSpPr>
          <p:cNvPr id="6" name="TextBox 5"/>
          <p:cNvSpPr txBox="1"/>
          <p:nvPr/>
        </p:nvSpPr>
        <p:spPr>
          <a:xfrm>
            <a:off x="5721698" y="4635842"/>
            <a:ext cx="3308684" cy="261610"/>
          </a:xfrm>
          <a:prstGeom prst="rect">
            <a:avLst/>
          </a:prstGeom>
          <a:noFill/>
        </p:spPr>
        <p:txBody>
          <a:bodyPr wrap="square" rtlCol="0">
            <a:spAutoFit/>
          </a:bodyPr>
          <a:lstStyle/>
          <a:p>
            <a:r>
              <a:rPr lang="en-SG" sz="1100" i="1" dirty="0">
                <a:solidFill>
                  <a:prstClr val="black"/>
                </a:solidFill>
                <a:latin typeface="Calibri"/>
              </a:rPr>
              <a:t>Source: </a:t>
            </a:r>
            <a:r>
              <a:rPr lang="en-GB" sz="1100" dirty="0">
                <a:solidFill>
                  <a:prstClr val="black"/>
                </a:solidFill>
                <a:latin typeface="Calibri"/>
                <a:hlinkClick r:id="rId4"/>
              </a:rPr>
              <a:t>http://i.stack.imgur.com/cMEOk.png</a:t>
            </a:r>
            <a:r>
              <a:rPr lang="en-GB" sz="1100" dirty="0">
                <a:solidFill>
                  <a:prstClr val="black"/>
                </a:solidFill>
                <a:latin typeface="Calibri"/>
              </a:rPr>
              <a:t> </a:t>
            </a:r>
          </a:p>
        </p:txBody>
      </p:sp>
      <p:sp>
        <p:nvSpPr>
          <p:cNvPr id="7" name="Rectangle 6"/>
          <p:cNvSpPr/>
          <p:nvPr/>
        </p:nvSpPr>
        <p:spPr>
          <a:xfrm>
            <a:off x="355600" y="3660563"/>
            <a:ext cx="4061460" cy="60663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a:solidFill>
                  <a:srgbClr val="6600FF"/>
                </a:solidFill>
              </a:rPr>
              <a:t>Entity – Graphics card</a:t>
            </a:r>
          </a:p>
          <a:p>
            <a:pPr>
              <a:buFont typeface="Arial" panose="020B0604020202020204" pitchFamily="34" charset="0"/>
              <a:buNone/>
            </a:pPr>
            <a:r>
              <a:rPr lang="en-US" sz="1400" dirty="0">
                <a:solidFill>
                  <a:srgbClr val="6600FF"/>
                </a:solidFill>
              </a:rPr>
              <a:t>Relationships – Graphics card as part of laptop</a:t>
            </a:r>
            <a:endParaRPr lang="en-SG" sz="1400" dirty="0">
              <a:solidFill>
                <a:srgbClr val="6600FF"/>
              </a:solidFill>
            </a:endParaRPr>
          </a:p>
        </p:txBody>
      </p:sp>
    </p:spTree>
    <p:extLst>
      <p:ext uri="{BB962C8B-B14F-4D97-AF65-F5344CB8AC3E}">
        <p14:creationId xmlns:p14="http://schemas.microsoft.com/office/powerpoint/2010/main" val="2883021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Understanding Data</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Data attributes</a:t>
            </a:r>
          </a:p>
        </p:txBody>
      </p:sp>
      <p:sp>
        <p:nvSpPr>
          <p:cNvPr id="4" name="Content Placeholder 3"/>
          <p:cNvSpPr>
            <a:spLocks noGrp="1"/>
          </p:cNvSpPr>
          <p:nvPr>
            <p:ph idx="1"/>
          </p:nvPr>
        </p:nvSpPr>
        <p:spPr>
          <a:xfrm>
            <a:off x="260212" y="1905100"/>
            <a:ext cx="8563649" cy="2475553"/>
          </a:xfrm>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Both entities and relationships can have </a:t>
            </a:r>
            <a:r>
              <a:rPr lang="en-GB" sz="1800" i="1" dirty="0">
                <a:solidFill>
                  <a:srgbClr val="01385B"/>
                </a:solidFill>
                <a:latin typeface="Roboto" panose="02000000000000000000" pitchFamily="2" charset="0"/>
                <a:ea typeface="Roboto" panose="02000000000000000000" pitchFamily="2" charset="0"/>
              </a:rPr>
              <a:t>attributes</a:t>
            </a:r>
            <a:r>
              <a:rPr lang="en-GB" sz="1800" dirty="0">
                <a:latin typeface="Roboto Light" panose="02000000000000000000" pitchFamily="2" charset="0"/>
                <a:ea typeface="Roboto Light" panose="02000000000000000000" pitchFamily="2" charset="0"/>
              </a:rPr>
              <a:t>. In general, something should be called an attribute when it is a property of some entities and cannot be thought of independently (e.g. taste of a banana)</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Defining what should be an entity and what should be an attribute is not always straight forward. For example, the price of a laptop could be thought of as an attribute of the laptop, but we can also think of that amount-of-money as an entity in itself. In this case we have to define the relationship between the laptop entity and the amount-of-money entity</a:t>
            </a:r>
          </a:p>
        </p:txBody>
      </p:sp>
    </p:spTree>
    <p:extLst>
      <p:ext uri="{BB962C8B-B14F-4D97-AF65-F5344CB8AC3E}">
        <p14:creationId xmlns:p14="http://schemas.microsoft.com/office/powerpoint/2010/main" val="42043120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Understanding Data</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four measurement levels of data quality attribute</a:t>
            </a:r>
          </a:p>
        </p:txBody>
      </p:sp>
      <p:sp>
        <p:nvSpPr>
          <p:cNvPr id="4" name="Content Placeholder 3"/>
          <p:cNvSpPr>
            <a:spLocks noGrp="1"/>
          </p:cNvSpPr>
          <p:nvPr>
            <p:ph idx="1"/>
          </p:nvPr>
        </p:nvSpPr>
        <p:spPr>
          <a:xfrm>
            <a:off x="260212" y="1905100"/>
            <a:ext cx="8563649" cy="2475553"/>
          </a:xfrm>
        </p:spPr>
        <p:txBody>
          <a:bodyPr>
            <a:noAutofit/>
          </a:bodyPr>
          <a:lstStyle/>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Nominal</a:t>
            </a:r>
            <a:r>
              <a:rPr lang="en-GB" sz="1800" dirty="0">
                <a:latin typeface="Roboto Light" panose="02000000000000000000" pitchFamily="2" charset="0"/>
                <a:ea typeface="Roboto Light" panose="02000000000000000000" pitchFamily="2" charset="0"/>
              </a:rPr>
              <a:t> measurements measure items based on their labels or categories or other qualitative classification the items belong to with no implied order</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Ordinal</a:t>
            </a:r>
            <a:r>
              <a:rPr lang="en-GB" sz="1800" dirty="0">
                <a:latin typeface="Roboto Light" panose="02000000000000000000" pitchFamily="2" charset="0"/>
                <a:ea typeface="Roboto Light" panose="02000000000000000000" pitchFamily="2" charset="0"/>
              </a:rPr>
              <a:t> measurements arise from the operation of rank ordering</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Interval</a:t>
            </a:r>
            <a:r>
              <a:rPr lang="en-GB" sz="1800" dirty="0">
                <a:latin typeface="Roboto Light" panose="02000000000000000000" pitchFamily="2" charset="0"/>
                <a:ea typeface="Roboto Light" panose="02000000000000000000" pitchFamily="2" charset="0"/>
              </a:rPr>
              <a:t> measurements allow us to measure the degree of difference between items, but not the ratio between them</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Ratio</a:t>
            </a:r>
            <a:r>
              <a:rPr lang="en-GB" sz="1800" dirty="0">
                <a:latin typeface="Roboto Light" panose="02000000000000000000" pitchFamily="2" charset="0"/>
                <a:ea typeface="Roboto Light" panose="02000000000000000000" pitchFamily="2" charset="0"/>
              </a:rPr>
              <a:t> measurements estimate the ratio between a magnitude of a continuous quantity and a unit magnitude of the same kind</a:t>
            </a:r>
          </a:p>
        </p:txBody>
      </p:sp>
    </p:spTree>
    <p:extLst>
      <p:ext uri="{BB962C8B-B14F-4D97-AF65-F5344CB8AC3E}">
        <p14:creationId xmlns:p14="http://schemas.microsoft.com/office/powerpoint/2010/main" val="5086712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Understanding Types of Data</a:t>
            </a:r>
            <a:endParaRPr lang="en-SG" dirty="0">
              <a:solidFill>
                <a:schemeClr val="bg1"/>
              </a:solidFill>
            </a:endParaRPr>
          </a:p>
        </p:txBody>
      </p:sp>
      <p:grpSp>
        <p:nvGrpSpPr>
          <p:cNvPr id="91" name="Group 90"/>
          <p:cNvGrpSpPr/>
          <p:nvPr/>
        </p:nvGrpSpPr>
        <p:grpSpPr>
          <a:xfrm>
            <a:off x="5398075" y="4317643"/>
            <a:ext cx="1565282" cy="721712"/>
            <a:chOff x="1272747" y="874327"/>
            <a:chExt cx="1629548" cy="962283"/>
          </a:xfrm>
        </p:grpSpPr>
        <p:pic>
          <p:nvPicPr>
            <p:cNvPr id="92" name="Picture 91"/>
            <p:cNvPicPr>
              <a:picLocks noChangeAspect="1"/>
            </p:cNvPicPr>
            <p:nvPr/>
          </p:nvPicPr>
          <p:blipFill rotWithShape="1">
            <a:blip r:embed="rId2"/>
            <a:srcRect l="26003" t="5103" r="28543" b="69348"/>
            <a:stretch/>
          </p:blipFill>
          <p:spPr>
            <a:xfrm>
              <a:off x="1272747" y="874327"/>
              <a:ext cx="1629548" cy="662683"/>
            </a:xfrm>
            <a:prstGeom prst="rect">
              <a:avLst/>
            </a:prstGeom>
          </p:spPr>
        </p:pic>
        <p:sp>
          <p:nvSpPr>
            <p:cNvPr id="93" name="TextBox 92"/>
            <p:cNvSpPr txBox="1"/>
            <p:nvPr/>
          </p:nvSpPr>
          <p:spPr>
            <a:xfrm>
              <a:off x="1342459" y="974835"/>
              <a:ext cx="1552125" cy="861775"/>
            </a:xfrm>
            <a:prstGeom prst="rect">
              <a:avLst/>
            </a:prstGeom>
            <a:noFill/>
          </p:spPr>
          <p:txBody>
            <a:bodyPr wrap="square" rtlCol="0">
              <a:spAutoFit/>
            </a:bodyPr>
            <a:lstStyle/>
            <a:p>
              <a:pPr eaLnBrk="0" fontAlgn="base" hangingPunct="0">
                <a:spcBef>
                  <a:spcPct val="0"/>
                </a:spcBef>
                <a:spcAft>
                  <a:spcPct val="0"/>
                </a:spcAft>
              </a:pPr>
              <a:r>
                <a:rPr lang="en-US" dirty="0">
                  <a:solidFill>
                    <a:prstClr val="white"/>
                  </a:solidFill>
                  <a:latin typeface="Arial" panose="020B0604020202020204" pitchFamily="34" charset="0"/>
                </a:rPr>
                <a:t>Continuous</a:t>
              </a:r>
              <a:endParaRPr lang="en-SG" dirty="0">
                <a:solidFill>
                  <a:prstClr val="white"/>
                </a:solidFill>
                <a:latin typeface="Arial" panose="020B0604020202020204" pitchFamily="34" charset="0"/>
              </a:endParaRPr>
            </a:p>
          </p:txBody>
        </p:sp>
      </p:grpSp>
      <p:grpSp>
        <p:nvGrpSpPr>
          <p:cNvPr id="94" name="Group 93"/>
          <p:cNvGrpSpPr/>
          <p:nvPr/>
        </p:nvGrpSpPr>
        <p:grpSpPr>
          <a:xfrm>
            <a:off x="4250531" y="4335383"/>
            <a:ext cx="1111390" cy="497012"/>
            <a:chOff x="1667751" y="898835"/>
            <a:chExt cx="1675322" cy="662683"/>
          </a:xfrm>
        </p:grpSpPr>
        <p:pic>
          <p:nvPicPr>
            <p:cNvPr id="95" name="Picture 94"/>
            <p:cNvPicPr>
              <a:picLocks noChangeAspect="1"/>
            </p:cNvPicPr>
            <p:nvPr/>
          </p:nvPicPr>
          <p:blipFill rotWithShape="1">
            <a:blip r:embed="rId2"/>
            <a:srcRect l="26003" t="5103" r="28543" b="69348"/>
            <a:stretch/>
          </p:blipFill>
          <p:spPr>
            <a:xfrm>
              <a:off x="1667751" y="898835"/>
              <a:ext cx="1629548" cy="662683"/>
            </a:xfrm>
            <a:prstGeom prst="rect">
              <a:avLst/>
            </a:prstGeom>
          </p:spPr>
        </p:pic>
        <p:sp>
          <p:nvSpPr>
            <p:cNvPr id="96" name="TextBox 95"/>
            <p:cNvSpPr txBox="1"/>
            <p:nvPr/>
          </p:nvSpPr>
          <p:spPr>
            <a:xfrm>
              <a:off x="1790949" y="999343"/>
              <a:ext cx="1552124" cy="492443"/>
            </a:xfrm>
            <a:prstGeom prst="rect">
              <a:avLst/>
            </a:prstGeom>
            <a:noFill/>
          </p:spPr>
          <p:txBody>
            <a:bodyPr wrap="square" rtlCol="0">
              <a:spAutoFit/>
            </a:bodyPr>
            <a:lstStyle/>
            <a:p>
              <a:pPr eaLnBrk="0" fontAlgn="base" hangingPunct="0">
                <a:spcBef>
                  <a:spcPct val="0"/>
                </a:spcBef>
                <a:spcAft>
                  <a:spcPct val="0"/>
                </a:spcAft>
              </a:pPr>
              <a:r>
                <a:rPr lang="en-US" dirty="0">
                  <a:solidFill>
                    <a:prstClr val="white"/>
                  </a:solidFill>
                  <a:latin typeface="Arial" panose="020B0604020202020204" pitchFamily="34" charset="0"/>
                </a:rPr>
                <a:t>Discrete</a:t>
              </a:r>
              <a:endParaRPr lang="en-SG" dirty="0">
                <a:solidFill>
                  <a:prstClr val="white"/>
                </a:solidFill>
                <a:latin typeface="Arial" panose="020B0604020202020204" pitchFamily="34" charset="0"/>
              </a:endParaRPr>
            </a:p>
          </p:txBody>
        </p:sp>
      </p:grpSp>
      <p:pic>
        <p:nvPicPr>
          <p:cNvPr id="97" name="Picture 96"/>
          <p:cNvPicPr>
            <a:picLocks noChangeAspect="1"/>
          </p:cNvPicPr>
          <p:nvPr/>
        </p:nvPicPr>
        <p:blipFill rotWithShape="1">
          <a:blip r:embed="rId3"/>
          <a:srcRect r="-963" b="16854"/>
          <a:stretch/>
        </p:blipFill>
        <p:spPr>
          <a:xfrm>
            <a:off x="3756462" y="3446942"/>
            <a:ext cx="438620" cy="329430"/>
          </a:xfrm>
          <a:prstGeom prst="rect">
            <a:avLst/>
          </a:prstGeom>
        </p:spPr>
      </p:pic>
      <p:sp>
        <p:nvSpPr>
          <p:cNvPr id="98" name="Oval 97"/>
          <p:cNvSpPr/>
          <p:nvPr/>
        </p:nvSpPr>
        <p:spPr bwMode="auto">
          <a:xfrm>
            <a:off x="3946994" y="4477963"/>
            <a:ext cx="115584" cy="115584"/>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sp>
        <p:nvSpPr>
          <p:cNvPr id="99" name="Oval 98"/>
          <p:cNvSpPr/>
          <p:nvPr/>
        </p:nvSpPr>
        <p:spPr bwMode="auto">
          <a:xfrm>
            <a:off x="3883693" y="4604579"/>
            <a:ext cx="115584" cy="115584"/>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sp>
        <p:nvSpPr>
          <p:cNvPr id="100" name="Oval 99"/>
          <p:cNvSpPr/>
          <p:nvPr/>
        </p:nvSpPr>
        <p:spPr bwMode="auto">
          <a:xfrm>
            <a:off x="4070284" y="4606514"/>
            <a:ext cx="115584" cy="115584"/>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sp>
        <p:nvSpPr>
          <p:cNvPr id="101" name="Oval 100"/>
          <p:cNvSpPr/>
          <p:nvPr/>
        </p:nvSpPr>
        <p:spPr bwMode="auto">
          <a:xfrm>
            <a:off x="4079498" y="4448737"/>
            <a:ext cx="115584" cy="115584"/>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sp>
        <p:nvSpPr>
          <p:cNvPr id="102" name="Rectangle 101"/>
          <p:cNvSpPr/>
          <p:nvPr/>
        </p:nvSpPr>
        <p:spPr bwMode="auto">
          <a:xfrm>
            <a:off x="6998234" y="4508599"/>
            <a:ext cx="485600" cy="191960"/>
          </a:xfrm>
          <a:prstGeom prst="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cxnSp>
        <p:nvCxnSpPr>
          <p:cNvPr id="103" name="Straight Arrow Connector 102"/>
          <p:cNvCxnSpPr/>
          <p:nvPr/>
        </p:nvCxnSpPr>
        <p:spPr bwMode="auto">
          <a:xfrm>
            <a:off x="6998233" y="4477880"/>
            <a:ext cx="490061" cy="1"/>
          </a:xfrm>
          <a:prstGeom prst="straightConnector1">
            <a:avLst/>
          </a:prstGeom>
          <a:solidFill>
            <a:schemeClr val="accent1"/>
          </a:solidFill>
          <a:ln w="12700" cap="flat" cmpd="sng" algn="ctr">
            <a:solidFill>
              <a:schemeClr val="tx1"/>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4" name="TextBox 103"/>
          <p:cNvSpPr txBox="1"/>
          <p:nvPr/>
        </p:nvSpPr>
        <p:spPr>
          <a:xfrm>
            <a:off x="1576871" y="3849500"/>
            <a:ext cx="907621" cy="276999"/>
          </a:xfrm>
          <a:prstGeom prst="rect">
            <a:avLst/>
          </a:prstGeom>
          <a:noFill/>
          <a:ln w="38100">
            <a:solidFill>
              <a:srgbClr val="FF0000"/>
            </a:solidFill>
          </a:ln>
        </p:spPr>
        <p:txBody>
          <a:bodyPr wrap="none" rtlCol="0">
            <a:spAutoFit/>
          </a:bodyPr>
          <a:lstStyle/>
          <a:p>
            <a:pPr eaLnBrk="0" fontAlgn="base" hangingPunct="0">
              <a:spcBef>
                <a:spcPct val="0"/>
              </a:spcBef>
              <a:spcAft>
                <a:spcPct val="0"/>
              </a:spcAft>
            </a:pPr>
            <a:r>
              <a:rPr lang="en-US" sz="1200" dirty="0">
                <a:solidFill>
                  <a:prstClr val="black"/>
                </a:solidFill>
                <a:latin typeface="Arial" panose="020B0604020202020204" pitchFamily="34" charset="0"/>
              </a:rPr>
              <a:t>Unordered</a:t>
            </a:r>
            <a:endParaRPr lang="en-SG" sz="1200" dirty="0">
              <a:solidFill>
                <a:prstClr val="black"/>
              </a:solidFill>
              <a:latin typeface="Arial" panose="020B0604020202020204" pitchFamily="34" charset="0"/>
            </a:endParaRPr>
          </a:p>
        </p:txBody>
      </p:sp>
      <p:sp>
        <p:nvSpPr>
          <p:cNvPr id="105" name="TextBox 104"/>
          <p:cNvSpPr txBox="1"/>
          <p:nvPr/>
        </p:nvSpPr>
        <p:spPr>
          <a:xfrm>
            <a:off x="1252647" y="4190685"/>
            <a:ext cx="1231876" cy="276999"/>
          </a:xfrm>
          <a:prstGeom prst="rect">
            <a:avLst/>
          </a:prstGeom>
          <a:noFill/>
          <a:ln w="38100">
            <a:solidFill>
              <a:srgbClr val="0000FF"/>
            </a:solidFill>
          </a:ln>
        </p:spPr>
        <p:txBody>
          <a:bodyPr wrap="none" rtlCol="0">
            <a:spAutoFit/>
          </a:bodyPr>
          <a:lstStyle/>
          <a:p>
            <a:pPr eaLnBrk="0" fontAlgn="base" hangingPunct="0">
              <a:spcBef>
                <a:spcPct val="0"/>
              </a:spcBef>
              <a:spcAft>
                <a:spcPct val="0"/>
              </a:spcAft>
            </a:pPr>
            <a:r>
              <a:rPr lang="en-US" sz="1200" dirty="0">
                <a:solidFill>
                  <a:prstClr val="black"/>
                </a:solidFill>
                <a:latin typeface="Arial" panose="020B0604020202020204" pitchFamily="34" charset="0"/>
              </a:rPr>
              <a:t>Ordered Words</a:t>
            </a:r>
            <a:endParaRPr lang="en-SG" sz="1200" dirty="0">
              <a:solidFill>
                <a:prstClr val="black"/>
              </a:solidFill>
              <a:latin typeface="Arial" panose="020B0604020202020204" pitchFamily="34" charset="0"/>
            </a:endParaRPr>
          </a:p>
        </p:txBody>
      </p:sp>
      <p:sp>
        <p:nvSpPr>
          <p:cNvPr id="106" name="TextBox 105"/>
          <p:cNvSpPr txBox="1"/>
          <p:nvPr/>
        </p:nvSpPr>
        <p:spPr>
          <a:xfrm>
            <a:off x="1386149" y="4529311"/>
            <a:ext cx="1089914" cy="276999"/>
          </a:xfrm>
          <a:prstGeom prst="rect">
            <a:avLst/>
          </a:prstGeom>
          <a:noFill/>
          <a:ln w="38100">
            <a:solidFill>
              <a:srgbClr val="00FF00"/>
            </a:solidFill>
          </a:ln>
        </p:spPr>
        <p:txBody>
          <a:bodyPr wrap="none" rtlCol="0">
            <a:spAutoFit/>
          </a:bodyPr>
          <a:lstStyle/>
          <a:p>
            <a:pPr eaLnBrk="0" fontAlgn="base" hangingPunct="0">
              <a:spcBef>
                <a:spcPct val="0"/>
              </a:spcBef>
              <a:spcAft>
                <a:spcPct val="0"/>
              </a:spcAft>
            </a:pPr>
            <a:r>
              <a:rPr lang="en-US" sz="1200" dirty="0">
                <a:solidFill>
                  <a:prstClr val="black"/>
                </a:solidFill>
                <a:latin typeface="Arial" panose="020B0604020202020204" pitchFamily="34" charset="0"/>
              </a:rPr>
              <a:t>No True Zero</a:t>
            </a:r>
            <a:endParaRPr lang="en-SG" sz="1200" dirty="0">
              <a:solidFill>
                <a:prstClr val="black"/>
              </a:solidFill>
              <a:latin typeface="Arial" panose="020B0604020202020204" pitchFamily="34" charset="0"/>
            </a:endParaRPr>
          </a:p>
        </p:txBody>
      </p:sp>
      <p:pic>
        <p:nvPicPr>
          <p:cNvPr id="107" name="Picture 10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900000">
            <a:off x="2620736" y="957312"/>
            <a:ext cx="810000" cy="810000"/>
          </a:xfrm>
          <a:prstGeom prst="rect">
            <a:avLst/>
          </a:prstGeom>
        </p:spPr>
      </p:pic>
      <p:pic>
        <p:nvPicPr>
          <p:cNvPr id="108" name="Picture 1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600000">
            <a:off x="4822175" y="992126"/>
            <a:ext cx="810000" cy="810000"/>
          </a:xfrm>
          <a:prstGeom prst="rect">
            <a:avLst/>
          </a:prstGeom>
        </p:spPr>
      </p:pic>
      <p:sp>
        <p:nvSpPr>
          <p:cNvPr id="109" name="TextBox 108"/>
          <p:cNvSpPr txBox="1"/>
          <p:nvPr/>
        </p:nvSpPr>
        <p:spPr>
          <a:xfrm>
            <a:off x="2891279" y="752442"/>
            <a:ext cx="2506796" cy="415498"/>
          </a:xfrm>
          <a:prstGeom prst="rect">
            <a:avLst/>
          </a:prstGeom>
          <a:noFill/>
        </p:spPr>
        <p:txBody>
          <a:bodyPr wrap="square" rtlCol="0">
            <a:spAutoFit/>
          </a:bodyPr>
          <a:lstStyle/>
          <a:p>
            <a:pPr algn="ctr" eaLnBrk="0" fontAlgn="base" hangingPunct="0">
              <a:spcBef>
                <a:spcPct val="0"/>
              </a:spcBef>
              <a:spcAft>
                <a:spcPct val="0"/>
              </a:spcAft>
            </a:pPr>
            <a:r>
              <a:rPr lang="en-US" sz="2100" dirty="0">
                <a:solidFill>
                  <a:prstClr val="black"/>
                </a:solidFill>
                <a:latin typeface="Arial" panose="020B0604020202020204" pitchFamily="34" charset="0"/>
              </a:rPr>
              <a:t>Types of Data</a:t>
            </a:r>
            <a:endParaRPr lang="en-SG" sz="2100" dirty="0">
              <a:solidFill>
                <a:prstClr val="black"/>
              </a:solidFill>
              <a:latin typeface="Arial" panose="020B0604020202020204" pitchFamily="34" charset="0"/>
            </a:endParaRPr>
          </a:p>
        </p:txBody>
      </p:sp>
      <p:pic>
        <p:nvPicPr>
          <p:cNvPr id="110" name="Picture 109"/>
          <p:cNvPicPr>
            <a:picLocks noChangeAspect="1"/>
          </p:cNvPicPr>
          <p:nvPr/>
        </p:nvPicPr>
        <p:blipFill rotWithShape="1">
          <a:blip r:embed="rId2"/>
          <a:srcRect l="26003" t="5103" r="28543" b="69348"/>
          <a:stretch/>
        </p:blipFill>
        <p:spPr>
          <a:xfrm>
            <a:off x="2140311" y="1730129"/>
            <a:ext cx="1386025" cy="497012"/>
          </a:xfrm>
          <a:prstGeom prst="rect">
            <a:avLst/>
          </a:prstGeom>
        </p:spPr>
      </p:pic>
      <p:sp>
        <p:nvSpPr>
          <p:cNvPr id="111" name="TextBox 110"/>
          <p:cNvSpPr txBox="1"/>
          <p:nvPr/>
        </p:nvSpPr>
        <p:spPr>
          <a:xfrm>
            <a:off x="2206164" y="1805510"/>
            <a:ext cx="1320172" cy="369332"/>
          </a:xfrm>
          <a:prstGeom prst="rect">
            <a:avLst/>
          </a:prstGeom>
          <a:noFill/>
        </p:spPr>
        <p:txBody>
          <a:bodyPr wrap="square" rtlCol="0">
            <a:spAutoFit/>
          </a:bodyPr>
          <a:lstStyle/>
          <a:p>
            <a:pPr eaLnBrk="0" fontAlgn="base" hangingPunct="0">
              <a:spcBef>
                <a:spcPct val="0"/>
              </a:spcBef>
              <a:spcAft>
                <a:spcPct val="0"/>
              </a:spcAft>
            </a:pPr>
            <a:r>
              <a:rPr lang="en-US" dirty="0">
                <a:solidFill>
                  <a:prstClr val="white"/>
                </a:solidFill>
                <a:latin typeface="Arial" panose="020B0604020202020204" pitchFamily="34" charset="0"/>
              </a:rPr>
              <a:t>Qualitative</a:t>
            </a:r>
            <a:endParaRPr lang="en-SG" dirty="0">
              <a:solidFill>
                <a:prstClr val="white"/>
              </a:solidFill>
              <a:latin typeface="Arial" panose="020B0604020202020204" pitchFamily="34" charset="0"/>
            </a:endParaRPr>
          </a:p>
        </p:txBody>
      </p:sp>
      <p:pic>
        <p:nvPicPr>
          <p:cNvPr id="112" name="Picture 111"/>
          <p:cNvPicPr>
            <a:picLocks noChangeAspect="1"/>
          </p:cNvPicPr>
          <p:nvPr/>
        </p:nvPicPr>
        <p:blipFill rotWithShape="1">
          <a:blip r:embed="rId2"/>
          <a:srcRect l="26003" t="5103" r="28543" b="69348"/>
          <a:stretch/>
        </p:blipFill>
        <p:spPr>
          <a:xfrm>
            <a:off x="4158708" y="1728664"/>
            <a:ext cx="2958877" cy="497012"/>
          </a:xfrm>
          <a:prstGeom prst="rect">
            <a:avLst/>
          </a:prstGeom>
        </p:spPr>
      </p:pic>
      <p:sp>
        <p:nvSpPr>
          <p:cNvPr id="113" name="TextBox 112"/>
          <p:cNvSpPr txBox="1"/>
          <p:nvPr/>
        </p:nvSpPr>
        <p:spPr>
          <a:xfrm>
            <a:off x="4299289" y="1804044"/>
            <a:ext cx="281829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prstClr val="white"/>
                </a:solidFill>
                <a:latin typeface="Arial" panose="020B0604020202020204" pitchFamily="34" charset="0"/>
              </a:rPr>
              <a:t>Quantitative</a:t>
            </a:r>
            <a:endParaRPr lang="en-SG" dirty="0">
              <a:solidFill>
                <a:prstClr val="white"/>
              </a:solidFill>
              <a:latin typeface="Arial" panose="020B0604020202020204" pitchFamily="34" charset="0"/>
            </a:endParaRPr>
          </a:p>
        </p:txBody>
      </p:sp>
      <p:pic>
        <p:nvPicPr>
          <p:cNvPr id="114" name="Picture 1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900000">
            <a:off x="5914710" y="2291114"/>
            <a:ext cx="540000" cy="540000"/>
          </a:xfrm>
          <a:prstGeom prst="rect">
            <a:avLst/>
          </a:prstGeom>
        </p:spPr>
      </p:pic>
      <p:pic>
        <p:nvPicPr>
          <p:cNvPr id="115" name="Picture 1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572844">
            <a:off x="6671978" y="2300924"/>
            <a:ext cx="540000" cy="540000"/>
          </a:xfrm>
          <a:prstGeom prst="rect">
            <a:avLst/>
          </a:prstGeom>
        </p:spPr>
      </p:pic>
      <p:pic>
        <p:nvPicPr>
          <p:cNvPr id="116" name="Picture 115"/>
          <p:cNvPicPr>
            <a:picLocks noChangeAspect="1"/>
          </p:cNvPicPr>
          <p:nvPr/>
        </p:nvPicPr>
        <p:blipFill rotWithShape="1">
          <a:blip r:embed="rId2"/>
          <a:srcRect l="26003" t="5103" r="28543" b="69348"/>
          <a:stretch/>
        </p:blipFill>
        <p:spPr>
          <a:xfrm>
            <a:off x="6707292" y="2877889"/>
            <a:ext cx="739756" cy="497012"/>
          </a:xfrm>
          <a:prstGeom prst="rect">
            <a:avLst/>
          </a:prstGeom>
        </p:spPr>
      </p:pic>
      <p:sp>
        <p:nvSpPr>
          <p:cNvPr id="117" name="TextBox 116"/>
          <p:cNvSpPr txBox="1"/>
          <p:nvPr/>
        </p:nvSpPr>
        <p:spPr>
          <a:xfrm>
            <a:off x="6742439" y="2953269"/>
            <a:ext cx="761296" cy="369332"/>
          </a:xfrm>
          <a:prstGeom prst="rect">
            <a:avLst/>
          </a:prstGeom>
          <a:noFill/>
        </p:spPr>
        <p:txBody>
          <a:bodyPr wrap="square" rtlCol="0">
            <a:spAutoFit/>
          </a:bodyPr>
          <a:lstStyle/>
          <a:p>
            <a:pPr eaLnBrk="0" fontAlgn="base" hangingPunct="0">
              <a:spcBef>
                <a:spcPct val="0"/>
              </a:spcBef>
              <a:spcAft>
                <a:spcPct val="0"/>
              </a:spcAft>
            </a:pPr>
            <a:r>
              <a:rPr lang="en-US" dirty="0">
                <a:solidFill>
                  <a:prstClr val="white"/>
                </a:solidFill>
                <a:latin typeface="Arial" panose="020B0604020202020204" pitchFamily="34" charset="0"/>
              </a:rPr>
              <a:t>Ratio</a:t>
            </a:r>
            <a:endParaRPr lang="en-SG" dirty="0">
              <a:solidFill>
                <a:prstClr val="white"/>
              </a:solidFill>
              <a:latin typeface="Arial" panose="020B0604020202020204" pitchFamily="34" charset="0"/>
            </a:endParaRPr>
          </a:p>
        </p:txBody>
      </p:sp>
      <p:pic>
        <p:nvPicPr>
          <p:cNvPr id="118" name="Picture 117"/>
          <p:cNvPicPr>
            <a:picLocks noChangeAspect="1"/>
          </p:cNvPicPr>
          <p:nvPr/>
        </p:nvPicPr>
        <p:blipFill rotWithShape="1">
          <a:blip r:embed="rId2"/>
          <a:srcRect l="26003" t="5103" r="28543" b="69348"/>
          <a:stretch/>
        </p:blipFill>
        <p:spPr>
          <a:xfrm>
            <a:off x="5654047" y="2884640"/>
            <a:ext cx="996558" cy="497012"/>
          </a:xfrm>
          <a:prstGeom prst="rect">
            <a:avLst/>
          </a:prstGeom>
        </p:spPr>
      </p:pic>
      <p:sp>
        <p:nvSpPr>
          <p:cNvPr id="119" name="TextBox 118"/>
          <p:cNvSpPr txBox="1"/>
          <p:nvPr/>
        </p:nvSpPr>
        <p:spPr>
          <a:xfrm>
            <a:off x="5701395" y="2960021"/>
            <a:ext cx="949210" cy="369332"/>
          </a:xfrm>
          <a:prstGeom prst="rect">
            <a:avLst/>
          </a:prstGeom>
          <a:noFill/>
        </p:spPr>
        <p:txBody>
          <a:bodyPr wrap="square" rtlCol="0">
            <a:spAutoFit/>
          </a:bodyPr>
          <a:lstStyle/>
          <a:p>
            <a:pPr eaLnBrk="0" fontAlgn="base" hangingPunct="0">
              <a:spcBef>
                <a:spcPct val="0"/>
              </a:spcBef>
              <a:spcAft>
                <a:spcPct val="0"/>
              </a:spcAft>
            </a:pPr>
            <a:r>
              <a:rPr lang="en-US" dirty="0">
                <a:solidFill>
                  <a:prstClr val="white"/>
                </a:solidFill>
                <a:latin typeface="Arial" panose="020B0604020202020204" pitchFamily="34" charset="0"/>
              </a:rPr>
              <a:t>Interval</a:t>
            </a:r>
            <a:endParaRPr lang="en-SG" dirty="0">
              <a:solidFill>
                <a:prstClr val="white"/>
              </a:solidFill>
              <a:latin typeface="Arial" panose="020B0604020202020204" pitchFamily="34" charset="0"/>
            </a:endParaRPr>
          </a:p>
        </p:txBody>
      </p:sp>
      <p:pic>
        <p:nvPicPr>
          <p:cNvPr id="120" name="Picture 1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900000">
            <a:off x="3830267" y="2277597"/>
            <a:ext cx="540000" cy="540000"/>
          </a:xfrm>
          <a:prstGeom prst="rect">
            <a:avLst/>
          </a:prstGeom>
        </p:spPr>
      </p:pic>
      <p:pic>
        <p:nvPicPr>
          <p:cNvPr id="121" name="Picture 1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572844">
            <a:off x="4637688" y="2308143"/>
            <a:ext cx="540000" cy="540000"/>
          </a:xfrm>
          <a:prstGeom prst="rect">
            <a:avLst/>
          </a:prstGeom>
        </p:spPr>
      </p:pic>
      <p:pic>
        <p:nvPicPr>
          <p:cNvPr id="122" name="Picture 121"/>
          <p:cNvPicPr>
            <a:picLocks noChangeAspect="1"/>
          </p:cNvPicPr>
          <p:nvPr/>
        </p:nvPicPr>
        <p:blipFill rotWithShape="1">
          <a:blip r:embed="rId2"/>
          <a:srcRect l="26003" t="5103" r="28543" b="69348"/>
          <a:stretch/>
        </p:blipFill>
        <p:spPr>
          <a:xfrm>
            <a:off x="4597816" y="2877802"/>
            <a:ext cx="975887" cy="509519"/>
          </a:xfrm>
          <a:prstGeom prst="rect">
            <a:avLst/>
          </a:prstGeom>
        </p:spPr>
      </p:pic>
      <p:sp>
        <p:nvSpPr>
          <p:cNvPr id="123" name="TextBox 122"/>
          <p:cNvSpPr txBox="1"/>
          <p:nvPr/>
        </p:nvSpPr>
        <p:spPr>
          <a:xfrm>
            <a:off x="4644181" y="2955080"/>
            <a:ext cx="976871" cy="369332"/>
          </a:xfrm>
          <a:prstGeom prst="rect">
            <a:avLst/>
          </a:prstGeom>
          <a:noFill/>
        </p:spPr>
        <p:txBody>
          <a:bodyPr wrap="square" rtlCol="0">
            <a:spAutoFit/>
          </a:bodyPr>
          <a:lstStyle/>
          <a:p>
            <a:pPr eaLnBrk="0" fontAlgn="base" hangingPunct="0">
              <a:spcBef>
                <a:spcPct val="0"/>
              </a:spcBef>
              <a:spcAft>
                <a:spcPct val="0"/>
              </a:spcAft>
            </a:pPr>
            <a:r>
              <a:rPr lang="en-US" dirty="0">
                <a:solidFill>
                  <a:prstClr val="white"/>
                </a:solidFill>
                <a:latin typeface="Arial" panose="020B0604020202020204" pitchFamily="34" charset="0"/>
              </a:rPr>
              <a:t>Ordinal</a:t>
            </a:r>
            <a:endParaRPr lang="en-SG" dirty="0">
              <a:solidFill>
                <a:prstClr val="white"/>
              </a:solidFill>
              <a:latin typeface="Arial" panose="020B0604020202020204" pitchFamily="34" charset="0"/>
            </a:endParaRPr>
          </a:p>
        </p:txBody>
      </p:sp>
      <p:pic>
        <p:nvPicPr>
          <p:cNvPr id="124" name="Picture 123"/>
          <p:cNvPicPr>
            <a:picLocks noChangeAspect="1"/>
          </p:cNvPicPr>
          <p:nvPr/>
        </p:nvPicPr>
        <p:blipFill rotWithShape="1">
          <a:blip r:embed="rId2"/>
          <a:srcRect l="26003" t="5103" r="28543" b="69348"/>
          <a:stretch/>
        </p:blipFill>
        <p:spPr>
          <a:xfrm>
            <a:off x="3450826" y="2872543"/>
            <a:ext cx="1081024" cy="497012"/>
          </a:xfrm>
          <a:prstGeom prst="rect">
            <a:avLst/>
          </a:prstGeom>
        </p:spPr>
      </p:pic>
      <p:sp>
        <p:nvSpPr>
          <p:cNvPr id="125" name="TextBox 124"/>
          <p:cNvSpPr txBox="1"/>
          <p:nvPr/>
        </p:nvSpPr>
        <p:spPr>
          <a:xfrm>
            <a:off x="3502188" y="2947924"/>
            <a:ext cx="1029662" cy="369332"/>
          </a:xfrm>
          <a:prstGeom prst="rect">
            <a:avLst/>
          </a:prstGeom>
          <a:noFill/>
        </p:spPr>
        <p:txBody>
          <a:bodyPr wrap="square" rtlCol="0">
            <a:spAutoFit/>
          </a:bodyPr>
          <a:lstStyle/>
          <a:p>
            <a:pPr eaLnBrk="0" fontAlgn="base" hangingPunct="0">
              <a:spcBef>
                <a:spcPct val="0"/>
              </a:spcBef>
              <a:spcAft>
                <a:spcPct val="0"/>
              </a:spcAft>
            </a:pPr>
            <a:r>
              <a:rPr lang="en-US" dirty="0">
                <a:solidFill>
                  <a:prstClr val="white"/>
                </a:solidFill>
                <a:latin typeface="Arial" panose="020B0604020202020204" pitchFamily="34" charset="0"/>
              </a:rPr>
              <a:t>Nominal</a:t>
            </a:r>
            <a:endParaRPr lang="en-SG" dirty="0">
              <a:solidFill>
                <a:prstClr val="white"/>
              </a:solidFill>
              <a:latin typeface="Arial" panose="020B0604020202020204" pitchFamily="34" charset="0"/>
            </a:endParaRPr>
          </a:p>
        </p:txBody>
      </p:sp>
      <p:pic>
        <p:nvPicPr>
          <p:cNvPr id="126" name="Picture 125"/>
          <p:cNvPicPr>
            <a:picLocks noChangeAspect="1"/>
          </p:cNvPicPr>
          <p:nvPr/>
        </p:nvPicPr>
        <p:blipFill rotWithShape="1">
          <a:blip r:embed="rId5"/>
          <a:srcRect r="59453" b="50728"/>
          <a:stretch/>
        </p:blipFill>
        <p:spPr>
          <a:xfrm>
            <a:off x="2281527" y="2583094"/>
            <a:ext cx="942538" cy="687215"/>
          </a:xfrm>
          <a:prstGeom prst="rect">
            <a:avLst/>
          </a:prstGeom>
        </p:spPr>
      </p:pic>
      <p:sp>
        <p:nvSpPr>
          <p:cNvPr id="127" name="Rectangle 126"/>
          <p:cNvSpPr/>
          <p:nvPr/>
        </p:nvSpPr>
        <p:spPr bwMode="auto">
          <a:xfrm>
            <a:off x="3450826" y="2883538"/>
            <a:ext cx="1087266" cy="484526"/>
          </a:xfrm>
          <a:prstGeom prst="rect">
            <a:avLst/>
          </a:prstGeom>
          <a:noFill/>
          <a:ln w="38100" cap="flat" cmpd="sng" algn="ctr">
            <a:solidFill>
              <a:srgbClr val="FF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pic>
        <p:nvPicPr>
          <p:cNvPr id="128" name="Picture 127"/>
          <p:cNvPicPr>
            <a:picLocks noChangeAspect="1"/>
          </p:cNvPicPr>
          <p:nvPr/>
        </p:nvPicPr>
        <p:blipFill>
          <a:blip r:embed="rId6"/>
          <a:stretch>
            <a:fillRect/>
          </a:stretch>
        </p:blipFill>
        <p:spPr>
          <a:xfrm>
            <a:off x="4469747" y="3405533"/>
            <a:ext cx="1252243" cy="467459"/>
          </a:xfrm>
          <a:prstGeom prst="rect">
            <a:avLst/>
          </a:prstGeom>
        </p:spPr>
      </p:pic>
      <p:sp>
        <p:nvSpPr>
          <p:cNvPr id="129" name="Rectangle 128"/>
          <p:cNvSpPr/>
          <p:nvPr/>
        </p:nvSpPr>
        <p:spPr bwMode="auto">
          <a:xfrm>
            <a:off x="4596833" y="2882046"/>
            <a:ext cx="984657" cy="484526"/>
          </a:xfrm>
          <a:prstGeom prst="rect">
            <a:avLst/>
          </a:prstGeom>
          <a:noFill/>
          <a:ln w="38100" cap="flat" cmpd="sng" algn="ctr">
            <a:solidFill>
              <a:srgbClr val="0000FF"/>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pic>
        <p:nvPicPr>
          <p:cNvPr id="130" name="Picture 129"/>
          <p:cNvPicPr>
            <a:picLocks noChangeAspect="1"/>
          </p:cNvPicPr>
          <p:nvPr/>
        </p:nvPicPr>
        <p:blipFill>
          <a:blip r:embed="rId7"/>
          <a:stretch>
            <a:fillRect/>
          </a:stretch>
        </p:blipFill>
        <p:spPr>
          <a:xfrm>
            <a:off x="5769669" y="3449440"/>
            <a:ext cx="429899" cy="429899"/>
          </a:xfrm>
          <a:prstGeom prst="rect">
            <a:avLst/>
          </a:prstGeom>
        </p:spPr>
      </p:pic>
      <p:pic>
        <p:nvPicPr>
          <p:cNvPr id="131" name="Picture 130"/>
          <p:cNvPicPr>
            <a:picLocks noChangeAspect="1"/>
          </p:cNvPicPr>
          <p:nvPr/>
        </p:nvPicPr>
        <p:blipFill>
          <a:blip r:embed="rId8"/>
          <a:stretch>
            <a:fillRect/>
          </a:stretch>
        </p:blipFill>
        <p:spPr>
          <a:xfrm>
            <a:off x="6209381" y="3443488"/>
            <a:ext cx="435851" cy="435851"/>
          </a:xfrm>
          <a:prstGeom prst="rect">
            <a:avLst/>
          </a:prstGeom>
        </p:spPr>
      </p:pic>
      <p:pic>
        <p:nvPicPr>
          <p:cNvPr id="132" name="Picture 131"/>
          <p:cNvPicPr>
            <a:picLocks noChangeAspect="1"/>
          </p:cNvPicPr>
          <p:nvPr/>
        </p:nvPicPr>
        <p:blipFill>
          <a:blip r:embed="rId9"/>
          <a:stretch>
            <a:fillRect/>
          </a:stretch>
        </p:blipFill>
        <p:spPr>
          <a:xfrm>
            <a:off x="6799375" y="3449441"/>
            <a:ext cx="512199" cy="441658"/>
          </a:xfrm>
          <a:prstGeom prst="rect">
            <a:avLst/>
          </a:prstGeom>
        </p:spPr>
      </p:pic>
      <p:sp>
        <p:nvSpPr>
          <p:cNvPr id="133" name="Rectangle 132"/>
          <p:cNvSpPr/>
          <p:nvPr/>
        </p:nvSpPr>
        <p:spPr bwMode="auto">
          <a:xfrm>
            <a:off x="5665948" y="2868308"/>
            <a:ext cx="984657" cy="484526"/>
          </a:xfrm>
          <a:prstGeom prst="rect">
            <a:avLst/>
          </a:prstGeom>
          <a:noFill/>
          <a:ln w="38100" cap="flat" cmpd="sng" algn="ctr">
            <a:solidFill>
              <a:srgbClr val="00FF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sp>
        <p:nvSpPr>
          <p:cNvPr id="134" name="Multiply 133"/>
          <p:cNvSpPr/>
          <p:nvPr/>
        </p:nvSpPr>
        <p:spPr bwMode="auto">
          <a:xfrm>
            <a:off x="2143577" y="2249643"/>
            <a:ext cx="297954" cy="297954"/>
          </a:xfrm>
          <a:prstGeom prst="mathMultiply">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sp>
        <p:nvSpPr>
          <p:cNvPr id="135" name="TextBox 134"/>
          <p:cNvSpPr txBox="1"/>
          <p:nvPr/>
        </p:nvSpPr>
        <p:spPr>
          <a:xfrm>
            <a:off x="2350147" y="2243924"/>
            <a:ext cx="1299064" cy="369332"/>
          </a:xfrm>
          <a:prstGeom prst="rect">
            <a:avLst/>
          </a:prstGeom>
          <a:noFill/>
        </p:spPr>
        <p:txBody>
          <a:bodyPr wrap="square" rtlCol="0">
            <a:spAutoFit/>
          </a:bodyPr>
          <a:lstStyle/>
          <a:p>
            <a:pPr eaLnBrk="0" fontAlgn="base" hangingPunct="0">
              <a:spcBef>
                <a:spcPct val="0"/>
              </a:spcBef>
              <a:spcAft>
                <a:spcPct val="0"/>
              </a:spcAft>
            </a:pPr>
            <a:r>
              <a:rPr lang="en-US" dirty="0">
                <a:solidFill>
                  <a:prstClr val="black"/>
                </a:solidFill>
                <a:latin typeface="Arial" panose="020B0604020202020204" pitchFamily="34" charset="0"/>
              </a:rPr>
              <a:t>Arithmetic</a:t>
            </a:r>
            <a:endParaRPr lang="en-SG" dirty="0">
              <a:solidFill>
                <a:prstClr val="black"/>
              </a:solidFill>
              <a:latin typeface="Arial" panose="020B0604020202020204" pitchFamily="34" charset="0"/>
            </a:endParaRPr>
          </a:p>
        </p:txBody>
      </p:sp>
      <p:sp>
        <p:nvSpPr>
          <p:cNvPr id="136" name="Pentagon 135"/>
          <p:cNvSpPr/>
          <p:nvPr/>
        </p:nvSpPr>
        <p:spPr bwMode="auto">
          <a:xfrm rot="5400000">
            <a:off x="5255471" y="2558863"/>
            <a:ext cx="359431" cy="3056340"/>
          </a:xfrm>
          <a:prstGeom prst="homePlate">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vert="vert270" wrap="square" lIns="68580" tIns="34290" rIns="68580" bIns="34290" numCol="1" rtlCol="0" anchor="ctr" anchorCtr="0" compatLnSpc="1">
            <a:prstTxWarp prst="textNoShape">
              <a:avLst/>
            </a:prstTxWarp>
          </a:bodyPr>
          <a:lstStyle/>
          <a:p>
            <a:pPr algn="ctr" defTabSz="685800" eaLnBrk="0" fontAlgn="base" hangingPunct="0">
              <a:spcBef>
                <a:spcPct val="0"/>
              </a:spcBef>
              <a:spcAft>
                <a:spcPct val="0"/>
              </a:spcAft>
            </a:pPr>
            <a:r>
              <a:rPr lang="en-US" sz="1350" dirty="0">
                <a:solidFill>
                  <a:prstClr val="black"/>
                </a:solidFill>
                <a:latin typeface="Arial" panose="020B0604020202020204" pitchFamily="34" charset="0"/>
              </a:rPr>
              <a:t>Measuring the data</a:t>
            </a:r>
            <a:endParaRPr lang="en-SG" sz="1350" dirty="0">
              <a:solidFill>
                <a:prstClr val="black"/>
              </a:solidFill>
              <a:latin typeface="Arial" panose="020B0604020202020204" pitchFamily="34" charset="0"/>
            </a:endParaRPr>
          </a:p>
        </p:txBody>
      </p:sp>
      <p:sp>
        <p:nvSpPr>
          <p:cNvPr id="3" name="TextBox 2"/>
          <p:cNvSpPr txBox="1"/>
          <p:nvPr/>
        </p:nvSpPr>
        <p:spPr>
          <a:xfrm>
            <a:off x="7170500" y="3360450"/>
            <a:ext cx="389850" cy="369332"/>
          </a:xfrm>
          <a:prstGeom prst="rect">
            <a:avLst/>
          </a:prstGeom>
          <a:noFill/>
        </p:spPr>
        <p:txBody>
          <a:bodyPr wrap="none" rtlCol="0">
            <a:spAutoFit/>
          </a:bodyPr>
          <a:lstStyle/>
          <a:p>
            <a:r>
              <a:rPr lang="en-US" baseline="30000" dirty="0"/>
              <a:t>○</a:t>
            </a:r>
            <a:r>
              <a:rPr lang="en-US" dirty="0"/>
              <a:t>K</a:t>
            </a:r>
            <a:endParaRPr lang="en-SG" dirty="0"/>
          </a:p>
        </p:txBody>
      </p:sp>
    </p:spTree>
    <p:extLst>
      <p:ext uri="{BB962C8B-B14F-4D97-AF65-F5344CB8AC3E}">
        <p14:creationId xmlns:p14="http://schemas.microsoft.com/office/powerpoint/2010/main" val="2349039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Roboto Medium"/>
              </a:rPr>
              <a:t>Class Discussion 2</a:t>
            </a:r>
          </a:p>
        </p:txBody>
      </p:sp>
      <p:sp>
        <p:nvSpPr>
          <p:cNvPr id="3" name="Content Placeholder 2"/>
          <p:cNvSpPr>
            <a:spLocks noGrp="1"/>
          </p:cNvSpPr>
          <p:nvPr>
            <p:ph idx="10"/>
          </p:nvPr>
        </p:nvSpPr>
        <p:spPr/>
        <p:txBody>
          <a:bodyPr/>
          <a:lstStyle/>
          <a:p>
            <a:r>
              <a:rPr lang="en-GB" i="1" dirty="0">
                <a:latin typeface="Roboto Medium" panose="02000000000000000000" pitchFamily="2" charset="0"/>
                <a:ea typeface="Roboto Medium" panose="02000000000000000000" pitchFamily="2" charset="0"/>
              </a:rPr>
              <a:t>The four measurement levels of data quality attribute</a:t>
            </a:r>
          </a:p>
          <a:p>
            <a:endParaRPr lang="en-US" dirty="0"/>
          </a:p>
        </p:txBody>
      </p:sp>
      <p:sp>
        <p:nvSpPr>
          <p:cNvPr id="4" name="Content Placeholder 3"/>
          <p:cNvSpPr>
            <a:spLocks noGrp="1"/>
          </p:cNvSpPr>
          <p:nvPr>
            <p:ph idx="1"/>
          </p:nvPr>
        </p:nvSpPr>
        <p:spPr/>
        <p:txBody>
          <a:bodyPr/>
          <a:lstStyle/>
          <a:p>
            <a:pPr lvl="0"/>
            <a:r>
              <a:rPr lang="en-SG" sz="1800" dirty="0">
                <a:solidFill>
                  <a:sysClr val="windowText" lastClr="000000"/>
                </a:solidFill>
                <a:latin typeface="Roboto Light"/>
                <a:cs typeface="Arial" pitchFamily="34" charset="0"/>
              </a:rPr>
              <a:t>What are some examples for the four levels of measurement that you can identify in your company, or any other organisations you are familiar with? </a:t>
            </a:r>
          </a:p>
          <a:p>
            <a:pPr marL="0" indent="0">
              <a:buNone/>
            </a:pPr>
            <a:endParaRPr lang="en-US" dirty="0"/>
          </a:p>
        </p:txBody>
      </p:sp>
    </p:spTree>
    <p:extLst>
      <p:ext uri="{BB962C8B-B14F-4D97-AF65-F5344CB8AC3E}">
        <p14:creationId xmlns:p14="http://schemas.microsoft.com/office/powerpoint/2010/main" val="40871952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Roboto Medium"/>
              </a:rPr>
              <a:t>Class Discussion 2</a:t>
            </a:r>
          </a:p>
        </p:txBody>
      </p:sp>
      <p:sp>
        <p:nvSpPr>
          <p:cNvPr id="3" name="Content Placeholder 2"/>
          <p:cNvSpPr>
            <a:spLocks noGrp="1"/>
          </p:cNvSpPr>
          <p:nvPr>
            <p:ph idx="10"/>
          </p:nvPr>
        </p:nvSpPr>
        <p:spPr/>
        <p:txBody>
          <a:bodyPr/>
          <a:lstStyle/>
          <a:p>
            <a:r>
              <a:rPr lang="en-GB" i="1" dirty="0">
                <a:latin typeface="Roboto Medium" panose="02000000000000000000" pitchFamily="2" charset="0"/>
                <a:ea typeface="Roboto Medium" panose="02000000000000000000" pitchFamily="2" charset="0"/>
              </a:rPr>
              <a:t>The four measurement levels of data quality attribute</a:t>
            </a:r>
          </a:p>
          <a:p>
            <a:endParaRPr lang="en-US" dirty="0"/>
          </a:p>
        </p:txBody>
      </p:sp>
      <p:sp>
        <p:nvSpPr>
          <p:cNvPr id="4" name="Content Placeholder 3"/>
          <p:cNvSpPr>
            <a:spLocks noGrp="1"/>
          </p:cNvSpPr>
          <p:nvPr>
            <p:ph idx="1"/>
          </p:nvPr>
        </p:nvSpPr>
        <p:spPr>
          <a:xfrm>
            <a:off x="260213" y="1710249"/>
            <a:ext cx="8563649" cy="2475553"/>
          </a:xfrm>
        </p:spPr>
        <p:txBody>
          <a:bodyPr/>
          <a:lstStyle/>
          <a:p>
            <a:pPr lvl="0"/>
            <a:r>
              <a:rPr lang="en-SG" sz="1800" dirty="0">
                <a:solidFill>
                  <a:sysClr val="windowText" lastClr="000000"/>
                </a:solidFill>
                <a:latin typeface="Roboto Light"/>
                <a:cs typeface="Arial" pitchFamily="34" charset="0"/>
              </a:rPr>
              <a:t>What are some examples for the four levels of measurement that you can identify in your company, or any other organisations you are familiar with? </a:t>
            </a:r>
          </a:p>
          <a:p>
            <a:pPr marL="0" indent="0">
              <a:buNone/>
            </a:pPr>
            <a:endParaRPr lang="en-US" dirty="0"/>
          </a:p>
        </p:txBody>
      </p:sp>
      <p:pic>
        <p:nvPicPr>
          <p:cNvPr id="5" name="Picture 4"/>
          <p:cNvPicPr>
            <a:picLocks noChangeAspect="1"/>
          </p:cNvPicPr>
          <p:nvPr/>
        </p:nvPicPr>
        <p:blipFill>
          <a:blip r:embed="rId3"/>
          <a:stretch>
            <a:fillRect/>
          </a:stretch>
        </p:blipFill>
        <p:spPr>
          <a:xfrm>
            <a:off x="3051959" y="2386325"/>
            <a:ext cx="3177144" cy="2232588"/>
          </a:xfrm>
          <a:prstGeom prst="rect">
            <a:avLst/>
          </a:prstGeom>
          <a:ln>
            <a:solidFill>
              <a:sysClr val="windowText" lastClr="000000"/>
            </a:solidFill>
          </a:ln>
        </p:spPr>
      </p:pic>
      <p:sp>
        <p:nvSpPr>
          <p:cNvPr id="6" name="TextBox 5"/>
          <p:cNvSpPr txBox="1"/>
          <p:nvPr/>
        </p:nvSpPr>
        <p:spPr>
          <a:xfrm>
            <a:off x="1401957" y="4631045"/>
            <a:ext cx="7077337" cy="430887"/>
          </a:xfrm>
          <a:prstGeom prst="rect">
            <a:avLst/>
          </a:prstGeom>
          <a:noFill/>
        </p:spPr>
        <p:txBody>
          <a:bodyPr wrap="square" rtlCol="0">
            <a:spAutoFit/>
          </a:bodyPr>
          <a:lstStyle/>
          <a:p>
            <a:r>
              <a:rPr lang="en-SG" sz="1100" i="1" dirty="0">
                <a:solidFill>
                  <a:prstClr val="black"/>
                </a:solidFill>
                <a:latin typeface="Calibri"/>
              </a:rPr>
              <a:t>Source: </a:t>
            </a:r>
            <a:r>
              <a:rPr lang="en-GB" sz="1100" dirty="0">
                <a:solidFill>
                  <a:prstClr val="black"/>
                </a:solidFill>
                <a:latin typeface="Calibri"/>
                <a:hlinkClick r:id="rId4"/>
              </a:rPr>
              <a:t>http://image.slidesharecdn.com/measurementandscales-120411075801-phpapp02/95/measurement-and-scales-6-728.jpg?cb=1334131308</a:t>
            </a:r>
            <a:r>
              <a:rPr lang="en-GB" sz="1100" dirty="0">
                <a:solidFill>
                  <a:prstClr val="black"/>
                </a:solidFill>
                <a:latin typeface="Calibri"/>
              </a:rPr>
              <a:t> </a:t>
            </a:r>
          </a:p>
        </p:txBody>
      </p:sp>
    </p:spTree>
    <p:extLst>
      <p:ext uri="{BB962C8B-B14F-4D97-AF65-F5344CB8AC3E}">
        <p14:creationId xmlns:p14="http://schemas.microsoft.com/office/powerpoint/2010/main" val="7362489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Understanding Data</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Data Attributes Dimension</a:t>
            </a:r>
          </a:p>
          <a:p>
            <a:endParaRPr lang="en-GB" sz="1800" i="1" dirty="0">
              <a:latin typeface="Roboto Medium" panose="02000000000000000000" pitchFamily="2" charset="0"/>
              <a:ea typeface="Roboto Medium" panose="02000000000000000000" pitchFamily="2" charset="0"/>
            </a:endParaRPr>
          </a:p>
        </p:txBody>
      </p:sp>
      <p:sp>
        <p:nvSpPr>
          <p:cNvPr id="4" name="Content Placeholder 3"/>
          <p:cNvSpPr>
            <a:spLocks noGrp="1"/>
          </p:cNvSpPr>
          <p:nvPr>
            <p:ph idx="1"/>
          </p:nvPr>
        </p:nvSpPr>
        <p:spPr>
          <a:xfrm>
            <a:off x="260212" y="1905100"/>
            <a:ext cx="4953055" cy="2475553"/>
          </a:xfrm>
        </p:spPr>
        <p:txBody>
          <a:bodyPr>
            <a:noAutofit/>
          </a:bodyPr>
          <a:lstStyle/>
          <a:p>
            <a:pPr marL="177800" indent="-177800">
              <a:spcBef>
                <a:spcPts val="0"/>
              </a:spcBef>
              <a:spcAft>
                <a:spcPts val="1200"/>
              </a:spcAft>
              <a:buClr>
                <a:srgbClr val="CE0000"/>
              </a:buClr>
              <a:buFont typeface="System Font Regular"/>
              <a:buChar char="‣"/>
            </a:pPr>
            <a:r>
              <a:rPr lang="en-US" sz="1800" dirty="0">
                <a:latin typeface="Roboto Light" panose="02000000000000000000" pitchFamily="2" charset="0"/>
                <a:ea typeface="Roboto Light" panose="02000000000000000000" pitchFamily="2" charset="0"/>
              </a:rPr>
              <a:t>An attribute of an entity can have multiple dimensions.</a:t>
            </a:r>
          </a:p>
          <a:p>
            <a:pPr marL="177800" indent="-177800">
              <a:spcBef>
                <a:spcPts val="0"/>
              </a:spcBef>
              <a:spcAft>
                <a:spcPts val="1200"/>
              </a:spcAft>
              <a:buClr>
                <a:srgbClr val="CE0000"/>
              </a:buClr>
              <a:buFont typeface="System Font Regular"/>
              <a:buChar char="‣"/>
            </a:pPr>
            <a:r>
              <a:rPr lang="en-US" sz="1800" dirty="0">
                <a:latin typeface="Roboto Light" panose="02000000000000000000" pitchFamily="2" charset="0"/>
                <a:ea typeface="Roboto Light" panose="02000000000000000000" pitchFamily="2" charset="0"/>
              </a:rPr>
              <a:t>Single scalar quantity, like the weight of a person, is a one dimension attribute.</a:t>
            </a:r>
          </a:p>
          <a:p>
            <a:pPr marL="177800" indent="-177800">
              <a:spcBef>
                <a:spcPts val="0"/>
              </a:spcBef>
              <a:spcAft>
                <a:spcPts val="1200"/>
              </a:spcAft>
              <a:buClr>
                <a:srgbClr val="CE0000"/>
              </a:buClr>
              <a:buFont typeface="System Font Regular"/>
              <a:buChar char="‣"/>
            </a:pPr>
            <a:r>
              <a:rPr lang="en-US" sz="1800" dirty="0">
                <a:latin typeface="Roboto Light" panose="02000000000000000000" pitchFamily="2" charset="0"/>
                <a:ea typeface="Roboto Light" panose="02000000000000000000" pitchFamily="2" charset="0"/>
              </a:rPr>
              <a:t>Higher-order quantity, like tensor and gravitational field of the earth, are multiple dimensions attributes.</a:t>
            </a:r>
          </a:p>
        </p:txBody>
      </p:sp>
      <p:pic>
        <p:nvPicPr>
          <p:cNvPr id="5" name="Picture 4"/>
          <p:cNvPicPr>
            <a:picLocks noChangeAspect="1"/>
          </p:cNvPicPr>
          <p:nvPr/>
        </p:nvPicPr>
        <p:blipFill>
          <a:blip r:embed="rId3"/>
          <a:stretch>
            <a:fillRect/>
          </a:stretch>
        </p:blipFill>
        <p:spPr>
          <a:xfrm>
            <a:off x="5111913" y="1155696"/>
            <a:ext cx="4032087" cy="3124200"/>
          </a:xfrm>
          <a:prstGeom prst="rect">
            <a:avLst/>
          </a:prstGeom>
        </p:spPr>
      </p:pic>
      <p:sp>
        <p:nvSpPr>
          <p:cNvPr id="6" name="TextBox 5"/>
          <p:cNvSpPr txBox="1"/>
          <p:nvPr/>
        </p:nvSpPr>
        <p:spPr>
          <a:xfrm>
            <a:off x="5111913" y="4403781"/>
            <a:ext cx="4359770" cy="415498"/>
          </a:xfrm>
          <a:prstGeom prst="rect">
            <a:avLst/>
          </a:prstGeom>
          <a:noFill/>
        </p:spPr>
        <p:txBody>
          <a:bodyPr wrap="square" rtlCol="0">
            <a:spAutoFit/>
          </a:bodyPr>
          <a:lstStyle/>
          <a:p>
            <a:r>
              <a:rPr lang="en-SG" sz="1050" i="1" dirty="0">
                <a:solidFill>
                  <a:prstClr val="black"/>
                </a:solidFill>
                <a:latin typeface="Calibri"/>
              </a:rPr>
              <a:t>Source: </a:t>
            </a:r>
            <a:r>
              <a:rPr lang="en-GB" sz="1050" dirty="0">
                <a:solidFill>
                  <a:prstClr val="black"/>
                </a:solidFill>
                <a:latin typeface="Calibri"/>
                <a:hlinkClick r:id="rId4"/>
              </a:rPr>
              <a:t>http://i.cmpnet.com/intelligententerprise/images/0810/Data-Dimension-Hierarchies.jpg</a:t>
            </a:r>
            <a:r>
              <a:rPr lang="en-GB" sz="1050" dirty="0">
                <a:solidFill>
                  <a:prstClr val="black"/>
                </a:solidFill>
                <a:latin typeface="Calibri"/>
              </a:rPr>
              <a:t> </a:t>
            </a:r>
          </a:p>
        </p:txBody>
      </p:sp>
    </p:spTree>
    <p:extLst>
      <p:ext uri="{BB962C8B-B14F-4D97-AF65-F5344CB8AC3E}">
        <p14:creationId xmlns:p14="http://schemas.microsoft.com/office/powerpoint/2010/main" val="13545715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Understanding Data</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Metadata</a:t>
            </a:r>
          </a:p>
        </p:txBody>
      </p:sp>
      <p:sp>
        <p:nvSpPr>
          <p:cNvPr id="4" name="Content Placeholder 3"/>
          <p:cNvSpPr>
            <a:spLocks noGrp="1"/>
          </p:cNvSpPr>
          <p:nvPr>
            <p:ph idx="1"/>
          </p:nvPr>
        </p:nvSpPr>
        <p:spPr>
          <a:xfrm>
            <a:off x="260213" y="1905100"/>
            <a:ext cx="8563648" cy="2475553"/>
          </a:xfrm>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Metadata is structured information that explain, describe or locate the original (i.e. also known as primary data), otherwise make the using of original data more efficient</a:t>
            </a:r>
          </a:p>
        </p:txBody>
      </p:sp>
      <p:pic>
        <p:nvPicPr>
          <p:cNvPr id="5" name="Picture 4"/>
          <p:cNvPicPr>
            <a:picLocks noChangeAspect="1"/>
          </p:cNvPicPr>
          <p:nvPr/>
        </p:nvPicPr>
        <p:blipFill>
          <a:blip r:embed="rId2"/>
          <a:stretch>
            <a:fillRect/>
          </a:stretch>
        </p:blipFill>
        <p:spPr>
          <a:xfrm>
            <a:off x="2710408" y="2594755"/>
            <a:ext cx="3880351" cy="2481943"/>
          </a:xfrm>
          <a:prstGeom prst="rect">
            <a:avLst/>
          </a:prstGeom>
        </p:spPr>
      </p:pic>
      <p:sp>
        <p:nvSpPr>
          <p:cNvPr id="6" name="TextBox 5"/>
          <p:cNvSpPr txBox="1"/>
          <p:nvPr/>
        </p:nvSpPr>
        <p:spPr>
          <a:xfrm>
            <a:off x="6540567" y="4182438"/>
            <a:ext cx="3096259" cy="415498"/>
          </a:xfrm>
          <a:prstGeom prst="rect">
            <a:avLst/>
          </a:prstGeom>
          <a:noFill/>
        </p:spPr>
        <p:txBody>
          <a:bodyPr wrap="square" rtlCol="0">
            <a:spAutoFit/>
          </a:bodyPr>
          <a:lstStyle/>
          <a:p>
            <a:r>
              <a:rPr lang="en-SG" sz="1050" i="1" dirty="0">
                <a:solidFill>
                  <a:prstClr val="black"/>
                </a:solidFill>
                <a:latin typeface="Calibri"/>
              </a:rPr>
              <a:t>Source: </a:t>
            </a:r>
            <a:r>
              <a:rPr lang="en-GB" sz="1050" dirty="0">
                <a:solidFill>
                  <a:prstClr val="black"/>
                </a:solidFill>
                <a:latin typeface="Calibri"/>
                <a:hlinkClick r:id="rId3"/>
              </a:rPr>
              <a:t>http://learndatamodeling.com/wp-content/uploads/2015/10/tmeta.gif</a:t>
            </a:r>
            <a:r>
              <a:rPr lang="en-GB" sz="1050" dirty="0">
                <a:solidFill>
                  <a:prstClr val="black"/>
                </a:solidFill>
                <a:latin typeface="Calibri"/>
              </a:rPr>
              <a:t> </a:t>
            </a:r>
          </a:p>
        </p:txBody>
      </p:sp>
    </p:spTree>
    <p:extLst>
      <p:ext uri="{BB962C8B-B14F-4D97-AF65-F5344CB8AC3E}">
        <p14:creationId xmlns:p14="http://schemas.microsoft.com/office/powerpoint/2010/main" val="10313009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Understanding Data</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Data Dictionary</a:t>
            </a:r>
          </a:p>
          <a:p>
            <a:endParaRPr lang="en-GB" sz="1800" i="1" dirty="0">
              <a:latin typeface="Roboto Medium" panose="02000000000000000000" pitchFamily="2" charset="0"/>
              <a:ea typeface="Roboto Medium" panose="02000000000000000000" pitchFamily="2" charset="0"/>
            </a:endParaRPr>
          </a:p>
        </p:txBody>
      </p:sp>
      <p:sp>
        <p:nvSpPr>
          <p:cNvPr id="4" name="Content Placeholder 3"/>
          <p:cNvSpPr>
            <a:spLocks noGrp="1"/>
          </p:cNvSpPr>
          <p:nvPr>
            <p:ph idx="1"/>
          </p:nvPr>
        </p:nvSpPr>
        <p:spPr>
          <a:xfrm>
            <a:off x="260213" y="1690006"/>
            <a:ext cx="8563649" cy="2475553"/>
          </a:xfrm>
        </p:spPr>
        <p:txBody>
          <a:bodyPr>
            <a:noAutofit/>
          </a:bodyPr>
          <a:lstStyle/>
          <a:p>
            <a:pPr marL="177800" indent="-177800">
              <a:spcBef>
                <a:spcPts val="0"/>
              </a:spcBef>
              <a:spcAft>
                <a:spcPts val="1200"/>
              </a:spcAft>
              <a:buClr>
                <a:srgbClr val="CE0000"/>
              </a:buClr>
              <a:buFont typeface="System Font Regular"/>
              <a:buChar char="‣"/>
            </a:pPr>
            <a:r>
              <a:rPr lang="en-US" sz="1800" dirty="0">
                <a:latin typeface="Roboto Light" panose="02000000000000000000" pitchFamily="2" charset="0"/>
                <a:ea typeface="Roboto Light" panose="02000000000000000000" pitchFamily="2" charset="0"/>
              </a:rPr>
              <a:t>A data dictionary is a collection of descriptions of the data objects or items in a data model for the benefit of people who need to refer to them</a:t>
            </a:r>
          </a:p>
          <a:p>
            <a:pPr marL="0" indent="0">
              <a:spcBef>
                <a:spcPts val="0"/>
              </a:spcBef>
              <a:spcAft>
                <a:spcPts val="1200"/>
              </a:spcAft>
              <a:buClr>
                <a:srgbClr val="CE0000"/>
              </a:buClr>
              <a:buNone/>
            </a:pPr>
            <a:r>
              <a:rPr lang="en-US" sz="1800" dirty="0">
                <a:latin typeface="Roboto Light" panose="02000000000000000000" pitchFamily="2" charset="0"/>
                <a:ea typeface="Roboto Light" panose="02000000000000000000" pitchFamily="2" charset="0"/>
              </a:rPr>
              <a:t>An example: Data Dictionary for Customer</a:t>
            </a:r>
          </a:p>
        </p:txBody>
      </p:sp>
      <p:graphicFrame>
        <p:nvGraphicFramePr>
          <p:cNvPr id="5" name="Table 4"/>
          <p:cNvGraphicFramePr>
            <a:graphicFrameLocks noGrp="1"/>
          </p:cNvGraphicFramePr>
          <p:nvPr>
            <p:extLst>
              <p:ext uri="{D42A27DB-BD31-4B8C-83A1-F6EECF244321}">
                <p14:modId xmlns:p14="http://schemas.microsoft.com/office/powerpoint/2010/main" val="3093910934"/>
              </p:ext>
            </p:extLst>
          </p:nvPr>
        </p:nvGraphicFramePr>
        <p:xfrm>
          <a:off x="1202762" y="2826816"/>
          <a:ext cx="7379191" cy="2011680"/>
        </p:xfrm>
        <a:graphic>
          <a:graphicData uri="http://schemas.openxmlformats.org/drawingml/2006/table">
            <a:tbl>
              <a:tblPr firstRow="1" firstCol="1" bandRow="1"/>
              <a:tblGrid>
                <a:gridCol w="333620">
                  <a:extLst>
                    <a:ext uri="{9D8B030D-6E8A-4147-A177-3AD203B41FA5}">
                      <a16:colId xmlns:a16="http://schemas.microsoft.com/office/drawing/2014/main" val="3484708795"/>
                    </a:ext>
                  </a:extLst>
                </a:gridCol>
                <a:gridCol w="1548619">
                  <a:extLst>
                    <a:ext uri="{9D8B030D-6E8A-4147-A177-3AD203B41FA5}">
                      <a16:colId xmlns:a16="http://schemas.microsoft.com/office/drawing/2014/main" val="1761745079"/>
                    </a:ext>
                  </a:extLst>
                </a:gridCol>
                <a:gridCol w="2934136">
                  <a:extLst>
                    <a:ext uri="{9D8B030D-6E8A-4147-A177-3AD203B41FA5}">
                      <a16:colId xmlns:a16="http://schemas.microsoft.com/office/drawing/2014/main" val="3368687107"/>
                    </a:ext>
                  </a:extLst>
                </a:gridCol>
                <a:gridCol w="962108">
                  <a:extLst>
                    <a:ext uri="{9D8B030D-6E8A-4147-A177-3AD203B41FA5}">
                      <a16:colId xmlns:a16="http://schemas.microsoft.com/office/drawing/2014/main" val="2823023738"/>
                    </a:ext>
                  </a:extLst>
                </a:gridCol>
                <a:gridCol w="779228">
                  <a:extLst>
                    <a:ext uri="{9D8B030D-6E8A-4147-A177-3AD203B41FA5}">
                      <a16:colId xmlns:a16="http://schemas.microsoft.com/office/drawing/2014/main" val="3616237688"/>
                    </a:ext>
                  </a:extLst>
                </a:gridCol>
                <a:gridCol w="821480">
                  <a:extLst>
                    <a:ext uri="{9D8B030D-6E8A-4147-A177-3AD203B41FA5}">
                      <a16:colId xmlns:a16="http://schemas.microsoft.com/office/drawing/2014/main" val="293097003"/>
                    </a:ext>
                  </a:extLst>
                </a:gridCol>
              </a:tblGrid>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dirty="0">
                          <a:effectLst/>
                          <a:latin typeface="+mn-lt"/>
                        </a:rPr>
                        <a:t>No.</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dirty="0">
                          <a:effectLst/>
                          <a:latin typeface="+mn-lt"/>
                        </a:rPr>
                        <a:t>Name</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dirty="0">
                          <a:effectLst/>
                          <a:latin typeface="+mn-lt"/>
                        </a:rPr>
                        <a:t>Description</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dirty="0">
                          <a:effectLst/>
                          <a:latin typeface="+mn-lt"/>
                        </a:rPr>
                        <a:t>Measurement</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dirty="0">
                          <a:effectLst/>
                          <a:latin typeface="+mn-lt"/>
                        </a:rPr>
                        <a:t>Data Type</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SG" sz="1000" dirty="0">
                          <a:effectLst/>
                          <a:latin typeface="+mn-lt"/>
                          <a:ea typeface="Times New Roman" panose="02020603050405020304" pitchFamily="18" charset="0"/>
                        </a:rPr>
                        <a:t>Frequency</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1452762322"/>
                  </a:ext>
                </a:extLst>
              </a:tr>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a:effectLst/>
                          <a:latin typeface="+mn-lt"/>
                        </a:rPr>
                        <a:t>1</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a:effectLst/>
                          <a:latin typeface="+mn-lt"/>
                        </a:rPr>
                        <a:t>USER_ID</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ID of the customer</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Nominal</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ID</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dirty="0">
                          <a:effectLst/>
                          <a:latin typeface="+mn-lt"/>
                          <a:ea typeface="Times New Roman" panose="02020603050405020304" pitchFamily="18" charset="0"/>
                        </a:rPr>
                        <a:t>Monthly</a:t>
                      </a: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2118926182"/>
                  </a:ext>
                </a:extLst>
              </a:tr>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a:effectLst/>
                          <a:latin typeface="+mn-lt"/>
                        </a:rPr>
                        <a:t>2</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AGE</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Age of the customer</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Integer</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Numeric</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000" dirty="0">
                          <a:effectLst/>
                          <a:latin typeface="+mn-lt"/>
                          <a:ea typeface="Times New Roman" panose="02020603050405020304" pitchFamily="18" charset="0"/>
                        </a:rPr>
                        <a:t>Monthly</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4196215037"/>
                  </a:ext>
                </a:extLst>
              </a:tr>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a:effectLst/>
                          <a:latin typeface="+mn-lt"/>
                        </a:rPr>
                        <a:t>3</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a:effectLst/>
                          <a:latin typeface="+mn-lt"/>
                        </a:rPr>
                        <a:t>GENDER</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a:effectLst/>
                          <a:latin typeface="+mn-lt"/>
                        </a:rPr>
                        <a:t>Gender of the customer</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Nominal</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Character</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000" dirty="0">
                          <a:effectLst/>
                          <a:latin typeface="+mn-lt"/>
                          <a:ea typeface="Times New Roman" panose="02020603050405020304" pitchFamily="18" charset="0"/>
                        </a:rPr>
                        <a:t>Monthly</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4104952479"/>
                  </a:ext>
                </a:extLst>
              </a:tr>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a:effectLst/>
                          <a:latin typeface="+mn-lt"/>
                        </a:rPr>
                        <a:t>4</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a:effectLst/>
                          <a:latin typeface="+mn-lt"/>
                        </a:rPr>
                        <a:t>SECTOR</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The sector that the customer is working in </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Nominal</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Character</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000" dirty="0">
                          <a:effectLst/>
                          <a:latin typeface="+mn-lt"/>
                          <a:ea typeface="Times New Roman" panose="02020603050405020304" pitchFamily="18" charset="0"/>
                        </a:rPr>
                        <a:t>Monthly</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4140020552"/>
                  </a:ext>
                </a:extLst>
              </a:tr>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SG" sz="1000" dirty="0">
                          <a:effectLst/>
                          <a:latin typeface="+mn-lt"/>
                          <a:ea typeface="Times New Roman" panose="02020603050405020304" pitchFamily="18" charset="0"/>
                        </a:rPr>
                        <a:t>7</a:t>
                      </a:r>
                    </a:p>
                  </a:txBody>
                  <a:tcPr marL="68580" marR="6858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kern="1200" dirty="0">
                          <a:solidFill>
                            <a:schemeClr val="dk1"/>
                          </a:solidFill>
                          <a:effectLst/>
                          <a:latin typeface="+mn-lt"/>
                          <a:ea typeface="Times New Roman" panose="02020603050405020304" pitchFamily="18" charset="0"/>
                          <a:cs typeface="+mn-cs"/>
                        </a:rPr>
                        <a:t>TOTAL_WEEKLY_SALES</a:t>
                      </a: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dirty="0">
                          <a:effectLst/>
                          <a:latin typeface="+mn-lt"/>
                          <a:ea typeface="Times New Roman" panose="02020603050405020304" pitchFamily="18" charset="0"/>
                        </a:rPr>
                        <a:t>Total purchases made by the customer in a</a:t>
                      </a:r>
                      <a:r>
                        <a:rPr lang="en-SG" sz="1000" baseline="0" dirty="0">
                          <a:effectLst/>
                          <a:latin typeface="+mn-lt"/>
                          <a:ea typeface="Times New Roman" panose="02020603050405020304" pitchFamily="18" charset="0"/>
                        </a:rPr>
                        <a:t> week</a:t>
                      </a:r>
                      <a:endParaRPr lang="en-SG" sz="1000" dirty="0">
                        <a:effectLst/>
                        <a:latin typeface="+mn-lt"/>
                        <a:ea typeface="Times New Roman" panose="02020603050405020304"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Integer</a:t>
                      </a:r>
                      <a:endParaRPr lang="en-SG" sz="1000" dirty="0">
                        <a:effectLst/>
                        <a:latin typeface="+mn-lt"/>
                        <a:ea typeface="Times New Roman" panose="02020603050405020304"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dirty="0">
                          <a:effectLst/>
                          <a:latin typeface="+mn-lt"/>
                          <a:ea typeface="Times New Roman" panose="02020603050405020304" pitchFamily="18" charset="0"/>
                        </a:rPr>
                        <a:t>Numeric</a:t>
                      </a: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000" dirty="0">
                          <a:effectLst/>
                          <a:latin typeface="+mn-lt"/>
                          <a:ea typeface="Times New Roman" panose="02020603050405020304" pitchFamily="18" charset="0"/>
                        </a:rPr>
                        <a:t>Weekly</a:t>
                      </a:r>
                    </a:p>
                  </a:txBody>
                  <a:tcPr marL="68580" marR="6858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99500044"/>
                  </a:ext>
                </a:extLst>
              </a:tr>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SG" sz="1000" dirty="0">
                          <a:effectLst/>
                          <a:latin typeface="+mn-lt"/>
                          <a:ea typeface="Times New Roman" panose="02020603050405020304" pitchFamily="18" charset="0"/>
                        </a:rPr>
                        <a:t>8</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kern="1200" dirty="0">
                          <a:solidFill>
                            <a:schemeClr val="dk1"/>
                          </a:solidFill>
                          <a:effectLst/>
                          <a:latin typeface="+mn-lt"/>
                          <a:ea typeface="Times New Roman" panose="02020603050405020304" pitchFamily="18" charset="0"/>
                          <a:cs typeface="+mn-cs"/>
                        </a:rPr>
                        <a:t>SALES_RANK_MTH</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dirty="0">
                          <a:effectLst/>
                          <a:latin typeface="+mn-lt"/>
                          <a:ea typeface="Times New Roman" panose="02020603050405020304" pitchFamily="18" charset="0"/>
                        </a:rPr>
                        <a:t>Ranking of customer</a:t>
                      </a:r>
                      <a:r>
                        <a:rPr lang="en-SG" sz="1000" baseline="0" dirty="0">
                          <a:effectLst/>
                          <a:latin typeface="+mn-lt"/>
                          <a:ea typeface="Times New Roman" panose="02020603050405020304" pitchFamily="18" charset="0"/>
                        </a:rPr>
                        <a:t> based on the total purchases made by the customer in a month</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Ordinal</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dirty="0">
                          <a:effectLst/>
                          <a:latin typeface="+mn-lt"/>
                          <a:ea typeface="Times New Roman" panose="02020603050405020304" pitchFamily="18" charset="0"/>
                        </a:rPr>
                        <a:t>Numeric</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000" dirty="0">
                          <a:effectLst/>
                          <a:latin typeface="+mn-lt"/>
                          <a:ea typeface="Times New Roman" panose="02020603050405020304" pitchFamily="18" charset="0"/>
                        </a:rPr>
                        <a:t>Monthly</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293723633"/>
                  </a:ext>
                </a:extLst>
              </a:tr>
            </a:tbl>
          </a:graphicData>
        </a:graphic>
      </p:graphicFrame>
    </p:spTree>
    <p:extLst>
      <p:ext uri="{BB962C8B-B14F-4D97-AF65-F5344CB8AC3E}">
        <p14:creationId xmlns:p14="http://schemas.microsoft.com/office/powerpoint/2010/main" val="2814574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257174" y="1246732"/>
            <a:ext cx="8658225" cy="1618932"/>
          </a:xfrm>
        </p:spPr>
        <p:txBody>
          <a:bodyPr/>
          <a:lstStyle>
            <a:lvl1pPr>
              <a:defRPr sz="4500" baseline="0">
                <a:solidFill>
                  <a:srgbClr val="003B5C"/>
                </a:solidFill>
              </a:defRPr>
            </a:lvl1pPr>
          </a:lstStyle>
          <a:p>
            <a:r>
              <a:rPr lang="en-GB" sz="4300" dirty="0">
                <a:solidFill>
                  <a:schemeClr val="bg1"/>
                </a:solidFill>
                <a:latin typeface="Roboto Medium" panose="02000000000000000000" pitchFamily="2" charset="0"/>
                <a:ea typeface="Roboto Medium" panose="02000000000000000000" pitchFamily="2" charset="0"/>
              </a:rPr>
              <a:t>Visualisation for Business</a:t>
            </a:r>
            <a:br>
              <a:rPr lang="en-GB" sz="4300" dirty="0">
                <a:solidFill>
                  <a:schemeClr val="bg1"/>
                </a:solidFill>
                <a:latin typeface="Roboto Medium" panose="02000000000000000000" pitchFamily="2" charset="0"/>
                <a:ea typeface="Roboto Medium" panose="02000000000000000000" pitchFamily="2" charset="0"/>
              </a:rPr>
            </a:br>
            <a:r>
              <a:rPr lang="en-GB" sz="4300" dirty="0">
                <a:solidFill>
                  <a:srgbClr val="DA291C"/>
                </a:solidFill>
                <a:latin typeface="Roboto Medium" panose="02000000000000000000" pitchFamily="2" charset="0"/>
                <a:ea typeface="Roboto Medium" panose="02000000000000000000" pitchFamily="2" charset="0"/>
              </a:rPr>
              <a:t>ANL 201</a:t>
            </a:r>
          </a:p>
        </p:txBody>
      </p:sp>
      <p:sp>
        <p:nvSpPr>
          <p:cNvPr id="3" name="Subtitle 2"/>
          <p:cNvSpPr>
            <a:spLocks noGrp="1"/>
          </p:cNvSpPr>
          <p:nvPr>
            <p:ph type="subTitle" idx="1"/>
          </p:nvPr>
        </p:nvSpPr>
        <p:spPr>
          <a:xfrm>
            <a:off x="253128" y="2865663"/>
            <a:ext cx="6400800" cy="904985"/>
          </a:xfrm>
        </p:spPr>
        <p:txBody>
          <a:bodyPr anchor="b"/>
          <a:lstStyle/>
          <a:p>
            <a:r>
              <a:rPr lang="en-GB" i="1" dirty="0">
                <a:latin typeface="Roboto Medium" panose="02000000000000000000" pitchFamily="2" charset="0"/>
                <a:ea typeface="Roboto Medium" panose="02000000000000000000" pitchFamily="2" charset="0"/>
              </a:rPr>
              <a:t>The Science of Data Visualisation</a:t>
            </a:r>
            <a:br>
              <a:rPr lang="en-GB" i="1" dirty="0">
                <a:latin typeface="Roboto Medium" panose="02000000000000000000" pitchFamily="2" charset="0"/>
                <a:ea typeface="Roboto Medium" panose="02000000000000000000" pitchFamily="2" charset="0"/>
              </a:rPr>
            </a:br>
            <a:r>
              <a:rPr lang="en-GB" i="1" dirty="0">
                <a:latin typeface="Roboto Medium" panose="02000000000000000000" pitchFamily="2" charset="0"/>
                <a:ea typeface="Roboto Medium" panose="02000000000000000000" pitchFamily="2" charset="0"/>
              </a:rPr>
              <a:t>Study Unit 2</a:t>
            </a:r>
          </a:p>
        </p:txBody>
      </p:sp>
      <p:sp>
        <p:nvSpPr>
          <p:cNvPr id="5" name="TextBox 4">
            <a:extLst>
              <a:ext uri="{FF2B5EF4-FFF2-40B4-BE49-F238E27FC236}">
                <a16:creationId xmlns:a16="http://schemas.microsoft.com/office/drawing/2014/main" id="{D0F64D1C-BB56-A944-AE24-79D7B3A7225A}"/>
              </a:ext>
            </a:extLst>
          </p:cNvPr>
          <p:cNvSpPr txBox="1"/>
          <p:nvPr/>
        </p:nvSpPr>
        <p:spPr>
          <a:xfrm>
            <a:off x="253128" y="3896768"/>
            <a:ext cx="1127232" cy="276999"/>
          </a:xfrm>
          <a:prstGeom prst="rect">
            <a:avLst/>
          </a:prstGeom>
          <a:noFill/>
        </p:spPr>
        <p:txBody>
          <a:bodyPr wrap="none" rtlCol="0">
            <a:spAutoFit/>
          </a:bodyPr>
          <a:lstStyle/>
          <a:p>
            <a:r>
              <a:rPr lang="en-US" sz="1200" dirty="0">
                <a:solidFill>
                  <a:srgbClr val="99D6EA"/>
                </a:solidFill>
                <a:latin typeface="Roboto Medium" panose="02000000000000000000" pitchFamily="2" charset="0"/>
                <a:ea typeface="Roboto Medium" panose="02000000000000000000" pitchFamily="2" charset="0"/>
              </a:rPr>
              <a:t>January 2021</a:t>
            </a:r>
          </a:p>
        </p:txBody>
      </p:sp>
    </p:spTree>
    <p:extLst>
      <p:ext uri="{BB962C8B-B14F-4D97-AF65-F5344CB8AC3E}">
        <p14:creationId xmlns:p14="http://schemas.microsoft.com/office/powerpoint/2010/main" val="18409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a:lstStyle/>
          <a:p>
            <a:r>
              <a:rPr lang="en-GB" dirty="0"/>
              <a:t>Tableau (Class Activity)</a:t>
            </a:r>
            <a:endParaRPr lang="en-US" dirty="0"/>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22329023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152767"/>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Tableau (Class Activity) </a:t>
            </a:r>
            <a:endParaRPr lang="en-SG" altLang="en-US" sz="3200" dirty="0">
              <a:latin typeface="Roboto Medium"/>
              <a:ea typeface="ヒラギノ角ゴ Pro W3"/>
              <a:cs typeface="ヒラギノ角ゴ Pro W3"/>
            </a:endParaRPr>
          </a:p>
        </p:txBody>
      </p:sp>
      <p:sp>
        <p:nvSpPr>
          <p:cNvPr id="12" name="TextBox 11"/>
          <p:cNvSpPr txBox="1"/>
          <p:nvPr/>
        </p:nvSpPr>
        <p:spPr>
          <a:xfrm>
            <a:off x="304800" y="914400"/>
            <a:ext cx="8534400" cy="3708708"/>
          </a:xfrm>
          <a:prstGeom prst="rect">
            <a:avLst/>
          </a:prstGeom>
          <a:noFill/>
        </p:spPr>
        <p:txBody>
          <a:bodyPr wrap="square" rtlCol="0">
            <a:spAutoFit/>
          </a:bodyPr>
          <a:lstStyle/>
          <a:p>
            <a:pPr marL="185738" indent="-185738">
              <a:spcAft>
                <a:spcPts val="1200"/>
              </a:spcAft>
              <a:buClr>
                <a:srgbClr val="C00000"/>
              </a:buClr>
              <a:buFont typeface="System Font Regular"/>
              <a:buChar char="‣"/>
            </a:pPr>
            <a:r>
              <a:rPr lang="en-SG" dirty="0">
                <a:solidFill>
                  <a:prstClr val="black"/>
                </a:solidFill>
                <a:latin typeface="Roboto Light"/>
              </a:rPr>
              <a:t>Sit in your GBA groups</a:t>
            </a:r>
          </a:p>
          <a:p>
            <a:pPr marL="185738" indent="-185738">
              <a:spcAft>
                <a:spcPts val="1200"/>
              </a:spcAft>
              <a:buClr>
                <a:srgbClr val="C00000"/>
              </a:buClr>
              <a:buFont typeface="System Font Regular"/>
              <a:buChar char="‣"/>
            </a:pPr>
            <a:r>
              <a:rPr lang="en-SG" dirty="0">
                <a:solidFill>
                  <a:prstClr val="black"/>
                </a:solidFill>
                <a:latin typeface="Roboto Light"/>
              </a:rPr>
              <a:t>Ensure that you have a working copy of Tableau Desktop installed on your computer</a:t>
            </a:r>
          </a:p>
          <a:p>
            <a:pPr marL="185738" indent="-185738">
              <a:spcAft>
                <a:spcPts val="1200"/>
              </a:spcAft>
              <a:buClr>
                <a:srgbClr val="C00000"/>
              </a:buClr>
              <a:buFont typeface="System Font Regular"/>
              <a:buChar char="‣"/>
            </a:pPr>
            <a:r>
              <a:rPr lang="en-SG" dirty="0">
                <a:solidFill>
                  <a:prstClr val="black"/>
                </a:solidFill>
                <a:latin typeface="Roboto Light"/>
              </a:rPr>
              <a:t>Ensure that you have the following datasets downloaded onto your computer:</a:t>
            </a:r>
          </a:p>
          <a:p>
            <a:pPr marL="666750" indent="-342900">
              <a:spcAft>
                <a:spcPts val="600"/>
              </a:spcAft>
              <a:buClr>
                <a:srgbClr val="C00000"/>
              </a:buClr>
              <a:buFont typeface="+mj-lt"/>
              <a:buAutoNum type="arabicPeriod"/>
            </a:pPr>
            <a:r>
              <a:rPr lang="en-SG" dirty="0">
                <a:solidFill>
                  <a:prstClr val="black"/>
                </a:solidFill>
                <a:latin typeface="Roboto Light"/>
              </a:rPr>
              <a:t>global_superstore_2016.xlsx</a:t>
            </a:r>
          </a:p>
          <a:p>
            <a:pPr marL="666750" indent="-342900">
              <a:spcAft>
                <a:spcPts val="600"/>
              </a:spcAft>
              <a:buClr>
                <a:srgbClr val="C00000"/>
              </a:buClr>
              <a:buFont typeface="+mj-lt"/>
              <a:buAutoNum type="arabicPeriod"/>
            </a:pPr>
            <a:r>
              <a:rPr lang="en-US" dirty="0">
                <a:solidFill>
                  <a:prstClr val="black"/>
                </a:solidFill>
                <a:latin typeface="Roboto Light"/>
              </a:rPr>
              <a:t>Sales 2016.xlsx</a:t>
            </a:r>
          </a:p>
          <a:p>
            <a:pPr marL="666750" indent="-342900">
              <a:spcAft>
                <a:spcPts val="600"/>
              </a:spcAft>
              <a:buClr>
                <a:srgbClr val="C00000"/>
              </a:buClr>
              <a:buFont typeface="+mj-lt"/>
              <a:buAutoNum type="arabicPeriod"/>
            </a:pPr>
            <a:r>
              <a:rPr lang="en-US" dirty="0">
                <a:solidFill>
                  <a:prstClr val="black"/>
                </a:solidFill>
                <a:latin typeface="Roboto Light"/>
              </a:rPr>
              <a:t>Products 2016.csv</a:t>
            </a:r>
          </a:p>
          <a:p>
            <a:pPr marL="666750" indent="-342900">
              <a:spcAft>
                <a:spcPts val="600"/>
              </a:spcAft>
              <a:buClr>
                <a:srgbClr val="C00000"/>
              </a:buClr>
              <a:buFont typeface="+mj-lt"/>
              <a:buAutoNum type="arabicPeriod"/>
            </a:pPr>
            <a:r>
              <a:rPr lang="en-US" dirty="0">
                <a:solidFill>
                  <a:prstClr val="black"/>
                </a:solidFill>
                <a:latin typeface="Roboto Light"/>
              </a:rPr>
              <a:t>Coffee Chain.xlsx</a:t>
            </a:r>
          </a:p>
          <a:p>
            <a:pPr marL="666750" indent="-342900">
              <a:spcAft>
                <a:spcPts val="600"/>
              </a:spcAft>
              <a:buClr>
                <a:srgbClr val="C00000"/>
              </a:buClr>
              <a:buFont typeface="+mj-lt"/>
              <a:buAutoNum type="arabicPeriod"/>
            </a:pPr>
            <a:r>
              <a:rPr lang="en-US" dirty="0">
                <a:solidFill>
                  <a:prstClr val="black"/>
                </a:solidFill>
                <a:latin typeface="Roboto Light"/>
              </a:rPr>
              <a:t>Office </a:t>
            </a:r>
            <a:r>
              <a:rPr lang="en-US" dirty="0" err="1">
                <a:solidFill>
                  <a:prstClr val="black"/>
                </a:solidFill>
                <a:latin typeface="Roboto Light"/>
              </a:rPr>
              <a:t>City.xlsx</a:t>
            </a:r>
            <a:endParaRPr lang="en-SG" dirty="0">
              <a:solidFill>
                <a:prstClr val="black"/>
              </a:solidFill>
              <a:latin typeface="Roboto Light"/>
            </a:endParaRPr>
          </a:p>
          <a:p>
            <a:pPr>
              <a:spcAft>
                <a:spcPts val="1200"/>
              </a:spcAft>
            </a:pPr>
            <a:endParaRPr lang="en-SG" dirty="0">
              <a:solidFill>
                <a:prstClr val="black"/>
              </a:solidFill>
              <a:latin typeface="Calibri"/>
            </a:endParaRPr>
          </a:p>
        </p:txBody>
      </p:sp>
    </p:spTree>
    <p:custDataLst>
      <p:tags r:id="rId1"/>
    </p:custDataLst>
    <p:extLst>
      <p:ext uri="{BB962C8B-B14F-4D97-AF65-F5344CB8AC3E}">
        <p14:creationId xmlns:p14="http://schemas.microsoft.com/office/powerpoint/2010/main" val="192990387"/>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Table Join</a:t>
            </a:r>
            <a:endParaRPr lang="en-SG" altLang="en-US" sz="3200" dirty="0">
              <a:latin typeface="Roboto Medium"/>
              <a:ea typeface="ヒラギノ角ゴ Pro W3"/>
              <a:cs typeface="ヒラギノ角ゴ Pro W3"/>
            </a:endParaRPr>
          </a:p>
        </p:txBody>
      </p:sp>
      <p:pic>
        <p:nvPicPr>
          <p:cNvPr id="3" name="Picture 2"/>
          <p:cNvPicPr>
            <a:picLocks noChangeAspect="1"/>
          </p:cNvPicPr>
          <p:nvPr/>
        </p:nvPicPr>
        <p:blipFill>
          <a:blip r:embed="rId4"/>
          <a:stretch>
            <a:fillRect/>
          </a:stretch>
        </p:blipFill>
        <p:spPr>
          <a:xfrm>
            <a:off x="590310" y="1221372"/>
            <a:ext cx="7213333" cy="3004908"/>
          </a:xfrm>
          <a:prstGeom prst="rect">
            <a:avLst/>
          </a:prstGeom>
        </p:spPr>
      </p:pic>
    </p:spTree>
    <p:custDataLst>
      <p:tags r:id="rId1"/>
    </p:custDataLst>
    <p:extLst>
      <p:ext uri="{BB962C8B-B14F-4D97-AF65-F5344CB8AC3E}">
        <p14:creationId xmlns:p14="http://schemas.microsoft.com/office/powerpoint/2010/main" val="339590488"/>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Table Join</a:t>
            </a:r>
            <a:endParaRPr lang="en-SG" altLang="en-US" sz="3200" dirty="0">
              <a:latin typeface="Roboto Medium"/>
              <a:ea typeface="ヒラギノ角ゴ Pro W3"/>
              <a:cs typeface="ヒラギノ角ゴ Pro W3"/>
            </a:endParaRPr>
          </a:p>
        </p:txBody>
      </p:sp>
      <p:pic>
        <p:nvPicPr>
          <p:cNvPr id="2" name="Picture 1"/>
          <p:cNvPicPr>
            <a:picLocks noChangeAspect="1"/>
          </p:cNvPicPr>
          <p:nvPr/>
        </p:nvPicPr>
        <p:blipFill>
          <a:blip r:embed="rId4"/>
          <a:stretch>
            <a:fillRect/>
          </a:stretch>
        </p:blipFill>
        <p:spPr>
          <a:xfrm>
            <a:off x="3347017" y="484389"/>
            <a:ext cx="3515717" cy="4392593"/>
          </a:xfrm>
          <a:prstGeom prst="rect">
            <a:avLst/>
          </a:prstGeom>
        </p:spPr>
      </p:pic>
    </p:spTree>
    <p:custDataLst>
      <p:tags r:id="rId1"/>
    </p:custDataLst>
    <p:extLst>
      <p:ext uri="{BB962C8B-B14F-4D97-AF65-F5344CB8AC3E}">
        <p14:creationId xmlns:p14="http://schemas.microsoft.com/office/powerpoint/2010/main" val="870211792"/>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Cross-database Join</a:t>
            </a:r>
            <a:endParaRPr lang="en-SG" altLang="en-US" sz="3200" dirty="0">
              <a:latin typeface="Roboto Medium"/>
              <a:ea typeface="ヒラギノ角ゴ Pro W3"/>
              <a:cs typeface="ヒラギノ角ゴ Pro W3"/>
            </a:endParaRPr>
          </a:p>
        </p:txBody>
      </p:sp>
      <p:pic>
        <p:nvPicPr>
          <p:cNvPr id="3" name="Picture 2"/>
          <p:cNvPicPr>
            <a:picLocks noChangeAspect="1"/>
          </p:cNvPicPr>
          <p:nvPr/>
        </p:nvPicPr>
        <p:blipFill>
          <a:blip r:embed="rId4"/>
          <a:stretch>
            <a:fillRect/>
          </a:stretch>
        </p:blipFill>
        <p:spPr>
          <a:xfrm>
            <a:off x="694482" y="1221373"/>
            <a:ext cx="7292051" cy="3188081"/>
          </a:xfrm>
          <a:prstGeom prst="rect">
            <a:avLst/>
          </a:prstGeom>
        </p:spPr>
      </p:pic>
    </p:spTree>
    <p:custDataLst>
      <p:tags r:id="rId1"/>
    </p:custDataLst>
    <p:extLst>
      <p:ext uri="{BB962C8B-B14F-4D97-AF65-F5344CB8AC3E}">
        <p14:creationId xmlns:p14="http://schemas.microsoft.com/office/powerpoint/2010/main" val="1628286963"/>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Cross-database Join</a:t>
            </a:r>
            <a:endParaRPr lang="en-SG" altLang="en-US" sz="3200" dirty="0">
              <a:latin typeface="Roboto Medium"/>
              <a:ea typeface="ヒラギノ角ゴ Pro W3"/>
              <a:cs typeface="ヒラギノ角ゴ Pro W3"/>
            </a:endParaRPr>
          </a:p>
        </p:txBody>
      </p:sp>
      <p:pic>
        <p:nvPicPr>
          <p:cNvPr id="2" name="Picture 1"/>
          <p:cNvPicPr>
            <a:picLocks noChangeAspect="1"/>
          </p:cNvPicPr>
          <p:nvPr/>
        </p:nvPicPr>
        <p:blipFill>
          <a:blip r:embed="rId4"/>
          <a:stretch>
            <a:fillRect/>
          </a:stretch>
        </p:blipFill>
        <p:spPr>
          <a:xfrm>
            <a:off x="661280" y="1055252"/>
            <a:ext cx="7715762" cy="3233168"/>
          </a:xfrm>
          <a:prstGeom prst="rect">
            <a:avLst/>
          </a:prstGeom>
        </p:spPr>
      </p:pic>
    </p:spTree>
    <p:custDataLst>
      <p:tags r:id="rId1"/>
    </p:custDataLst>
    <p:extLst>
      <p:ext uri="{BB962C8B-B14F-4D97-AF65-F5344CB8AC3E}">
        <p14:creationId xmlns:p14="http://schemas.microsoft.com/office/powerpoint/2010/main" val="3529985591"/>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Data Blending</a:t>
            </a:r>
          </a:p>
        </p:txBody>
      </p:sp>
      <p:pic>
        <p:nvPicPr>
          <p:cNvPr id="6" name="Picture 5"/>
          <p:cNvPicPr>
            <a:picLocks noChangeAspect="1"/>
          </p:cNvPicPr>
          <p:nvPr/>
        </p:nvPicPr>
        <p:blipFill>
          <a:blip r:embed="rId4"/>
          <a:stretch>
            <a:fillRect/>
          </a:stretch>
        </p:blipFill>
        <p:spPr>
          <a:xfrm>
            <a:off x="1262898" y="1325544"/>
            <a:ext cx="6315581" cy="3162539"/>
          </a:xfrm>
          <a:prstGeom prst="rect">
            <a:avLst/>
          </a:prstGeom>
        </p:spPr>
      </p:pic>
      <p:sp>
        <p:nvSpPr>
          <p:cNvPr id="3" name="TextBox 2"/>
          <p:cNvSpPr txBox="1"/>
          <p:nvPr/>
        </p:nvSpPr>
        <p:spPr>
          <a:xfrm>
            <a:off x="1397619" y="4557132"/>
            <a:ext cx="7426713" cy="400110"/>
          </a:xfrm>
          <a:prstGeom prst="rect">
            <a:avLst/>
          </a:prstGeom>
          <a:noFill/>
        </p:spPr>
        <p:txBody>
          <a:bodyPr wrap="square" rtlCol="0">
            <a:spAutoFit/>
          </a:bodyPr>
          <a:lstStyle/>
          <a:p>
            <a:r>
              <a:rPr lang="en-US" sz="1000" dirty="0">
                <a:latin typeface="Roboto Light"/>
                <a:hlinkClick r:id="rId5"/>
              </a:rPr>
              <a:t>More info: </a:t>
            </a:r>
          </a:p>
          <a:p>
            <a:r>
              <a:rPr lang="en-US" sz="1000" dirty="0">
                <a:latin typeface="Roboto Light"/>
                <a:hlinkClick r:id="rId5"/>
              </a:rPr>
              <a:t>https://help.tableau.com/current/pro/desktop/en-us/multiple_connections.htm</a:t>
            </a:r>
            <a:endParaRPr lang="en-SG" sz="1000" dirty="0">
              <a:solidFill>
                <a:prstClr val="black"/>
              </a:solidFill>
              <a:latin typeface="Roboto Light"/>
            </a:endParaRPr>
          </a:p>
        </p:txBody>
      </p:sp>
    </p:spTree>
    <p:custDataLst>
      <p:tags r:id="rId1"/>
    </p:custDataLst>
    <p:extLst>
      <p:ext uri="{BB962C8B-B14F-4D97-AF65-F5344CB8AC3E}">
        <p14:creationId xmlns:p14="http://schemas.microsoft.com/office/powerpoint/2010/main" val="47368685"/>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Data Blending</a:t>
            </a:r>
          </a:p>
        </p:txBody>
      </p:sp>
      <p:sp>
        <p:nvSpPr>
          <p:cNvPr id="5" name="TextBox 4"/>
          <p:cNvSpPr txBox="1"/>
          <p:nvPr/>
        </p:nvSpPr>
        <p:spPr>
          <a:xfrm>
            <a:off x="404361" y="1065255"/>
            <a:ext cx="8229600" cy="830997"/>
          </a:xfrm>
          <a:prstGeom prst="rect">
            <a:avLst/>
          </a:prstGeom>
          <a:noFill/>
        </p:spPr>
        <p:txBody>
          <a:bodyPr wrap="square" rtlCol="0">
            <a:spAutoFit/>
          </a:bodyPr>
          <a:lstStyle/>
          <a:p>
            <a:r>
              <a:rPr lang="en-US" sz="1600" dirty="0">
                <a:solidFill>
                  <a:prstClr val="black"/>
                </a:solidFill>
                <a:latin typeface="Roboto Light"/>
              </a:rPr>
              <a:t>Discuss to identify:</a:t>
            </a:r>
          </a:p>
          <a:p>
            <a:pPr marL="342900" indent="-342900">
              <a:buFont typeface="Arial" charset="0"/>
              <a:buChar char="•"/>
            </a:pPr>
            <a:r>
              <a:rPr lang="en-US" sz="1600" dirty="0">
                <a:solidFill>
                  <a:prstClr val="black"/>
                </a:solidFill>
                <a:latin typeface="Roboto Light"/>
              </a:rPr>
              <a:t>Primary and Secondary data sources</a:t>
            </a:r>
          </a:p>
          <a:p>
            <a:pPr marL="342900" indent="-342900">
              <a:buFont typeface="Arial" charset="0"/>
              <a:buChar char="•"/>
            </a:pPr>
            <a:r>
              <a:rPr lang="en-US" sz="1600" dirty="0">
                <a:solidFill>
                  <a:prstClr val="black"/>
                </a:solidFill>
                <a:latin typeface="Roboto Light"/>
              </a:rPr>
              <a:t>linking field(s)</a:t>
            </a:r>
          </a:p>
        </p:txBody>
      </p:sp>
      <p:pic>
        <p:nvPicPr>
          <p:cNvPr id="2" name="Picture 1"/>
          <p:cNvPicPr>
            <a:picLocks noChangeAspect="1"/>
          </p:cNvPicPr>
          <p:nvPr/>
        </p:nvPicPr>
        <p:blipFill>
          <a:blip r:embed="rId4"/>
          <a:stretch>
            <a:fillRect/>
          </a:stretch>
        </p:blipFill>
        <p:spPr>
          <a:xfrm>
            <a:off x="869499" y="2170786"/>
            <a:ext cx="7299324" cy="2247850"/>
          </a:xfrm>
          <a:prstGeom prst="rect">
            <a:avLst/>
          </a:prstGeom>
        </p:spPr>
      </p:pic>
    </p:spTree>
    <p:custDataLst>
      <p:tags r:id="rId1"/>
    </p:custDataLst>
    <p:extLst>
      <p:ext uri="{BB962C8B-B14F-4D97-AF65-F5344CB8AC3E}">
        <p14:creationId xmlns:p14="http://schemas.microsoft.com/office/powerpoint/2010/main" val="4215695380"/>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63073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Pivot Data from Columns to Rows</a:t>
            </a:r>
          </a:p>
        </p:txBody>
      </p:sp>
      <p:sp>
        <p:nvSpPr>
          <p:cNvPr id="5" name="TextBox 4"/>
          <p:cNvSpPr txBox="1"/>
          <p:nvPr/>
        </p:nvSpPr>
        <p:spPr>
          <a:xfrm>
            <a:off x="218506" y="1053707"/>
            <a:ext cx="8229600" cy="338554"/>
          </a:xfrm>
          <a:prstGeom prst="rect">
            <a:avLst/>
          </a:prstGeom>
          <a:noFill/>
        </p:spPr>
        <p:txBody>
          <a:bodyPr wrap="square" rtlCol="0">
            <a:spAutoFit/>
          </a:bodyPr>
          <a:lstStyle/>
          <a:p>
            <a:pPr marL="450850"/>
            <a:r>
              <a:rPr lang="en-US" sz="1600" dirty="0">
                <a:solidFill>
                  <a:prstClr val="black"/>
                </a:solidFill>
                <a:latin typeface="Roboto Light"/>
              </a:rPr>
              <a:t>Pivot from wide format to long format</a:t>
            </a:r>
            <a:endParaRPr lang="en-SG" sz="1600" dirty="0">
              <a:solidFill>
                <a:prstClr val="black"/>
              </a:solidFill>
              <a:latin typeface="Roboto Light"/>
            </a:endParaRPr>
          </a:p>
        </p:txBody>
      </p:sp>
      <p:pic>
        <p:nvPicPr>
          <p:cNvPr id="6" name="Picture 5"/>
          <p:cNvPicPr>
            <a:picLocks noChangeAspect="1"/>
          </p:cNvPicPr>
          <p:nvPr/>
        </p:nvPicPr>
        <p:blipFill>
          <a:blip r:embed="rId4"/>
          <a:stretch>
            <a:fillRect/>
          </a:stretch>
        </p:blipFill>
        <p:spPr>
          <a:xfrm>
            <a:off x="758078" y="1527577"/>
            <a:ext cx="7522165" cy="2795135"/>
          </a:xfrm>
          <a:prstGeom prst="rect">
            <a:avLst/>
          </a:prstGeom>
        </p:spPr>
      </p:pic>
      <p:sp>
        <p:nvSpPr>
          <p:cNvPr id="2" name="Rectangle 1"/>
          <p:cNvSpPr/>
          <p:nvPr/>
        </p:nvSpPr>
        <p:spPr>
          <a:xfrm>
            <a:off x="1706136" y="4322712"/>
            <a:ext cx="7147931" cy="400110"/>
          </a:xfrm>
          <a:prstGeom prst="rect">
            <a:avLst/>
          </a:prstGeom>
        </p:spPr>
        <p:txBody>
          <a:bodyPr wrap="square">
            <a:spAutoFit/>
          </a:bodyPr>
          <a:lstStyle/>
          <a:p>
            <a:r>
              <a:rPr lang="en-US" sz="1000" dirty="0">
                <a:latin typeface="Roboto Light"/>
                <a:hlinkClick r:id="rId5"/>
              </a:rPr>
              <a:t>More info:</a:t>
            </a:r>
          </a:p>
          <a:p>
            <a:r>
              <a:rPr lang="en-US" sz="1000" dirty="0">
                <a:latin typeface="Roboto Light"/>
                <a:hlinkClick r:id="rId5"/>
              </a:rPr>
              <a:t>https://help.tableau.com/current/pro/desktop/en-us/pivot.htm</a:t>
            </a:r>
            <a:endParaRPr lang="en-US" sz="1000" dirty="0">
              <a:latin typeface="Roboto Light"/>
            </a:endParaRPr>
          </a:p>
        </p:txBody>
      </p:sp>
    </p:spTree>
    <p:custDataLst>
      <p:tags r:id="rId1"/>
    </p:custDataLst>
    <p:extLst>
      <p:ext uri="{BB962C8B-B14F-4D97-AF65-F5344CB8AC3E}">
        <p14:creationId xmlns:p14="http://schemas.microsoft.com/office/powerpoint/2010/main" val="3547370565"/>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Pivot</a:t>
            </a:r>
          </a:p>
        </p:txBody>
      </p:sp>
      <p:sp>
        <p:nvSpPr>
          <p:cNvPr id="3" name="TextBox 2"/>
          <p:cNvSpPr txBox="1"/>
          <p:nvPr/>
        </p:nvSpPr>
        <p:spPr>
          <a:xfrm>
            <a:off x="1052947" y="939887"/>
            <a:ext cx="1780039" cy="338554"/>
          </a:xfrm>
          <a:prstGeom prst="rect">
            <a:avLst/>
          </a:prstGeom>
          <a:noFill/>
        </p:spPr>
        <p:txBody>
          <a:bodyPr wrap="none" rtlCol="0">
            <a:spAutoFit/>
          </a:bodyPr>
          <a:lstStyle/>
          <a:p>
            <a:r>
              <a:rPr lang="en-US" sz="1600" dirty="0">
                <a:latin typeface="Roboto Light"/>
              </a:rPr>
              <a:t>To long format:</a:t>
            </a:r>
          </a:p>
        </p:txBody>
      </p:sp>
      <p:pic>
        <p:nvPicPr>
          <p:cNvPr id="2" name="Picture 1"/>
          <p:cNvPicPr>
            <a:picLocks noChangeAspect="1"/>
          </p:cNvPicPr>
          <p:nvPr/>
        </p:nvPicPr>
        <p:blipFill>
          <a:blip r:embed="rId4"/>
          <a:stretch>
            <a:fillRect/>
          </a:stretch>
        </p:blipFill>
        <p:spPr>
          <a:xfrm>
            <a:off x="3142125" y="764372"/>
            <a:ext cx="4711700" cy="3829050"/>
          </a:xfrm>
          <a:prstGeom prst="rect">
            <a:avLst/>
          </a:prstGeom>
        </p:spPr>
      </p:pic>
    </p:spTree>
    <p:custDataLst>
      <p:tags r:id="rId1"/>
    </p:custDataLst>
    <p:extLst>
      <p:ext uri="{BB962C8B-B14F-4D97-AF65-F5344CB8AC3E}">
        <p14:creationId xmlns:p14="http://schemas.microsoft.com/office/powerpoint/2010/main" val="375854819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anchor="b"/>
          <a:lstStyle/>
          <a:p>
            <a:r>
              <a:rPr lang="en-GB" sz="4400" dirty="0">
                <a:latin typeface="Roboto Medium" panose="02000000000000000000" pitchFamily="2" charset="0"/>
                <a:ea typeface="Roboto Medium" panose="02000000000000000000" pitchFamily="2" charset="0"/>
              </a:rPr>
              <a:t>Data Visualisation</a:t>
            </a:r>
            <a:endParaRPr lang="en-US" sz="4400"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10777272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8" y="94296"/>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Split</a:t>
            </a:r>
          </a:p>
        </p:txBody>
      </p:sp>
      <p:sp>
        <p:nvSpPr>
          <p:cNvPr id="3" name="TextBox 2"/>
          <p:cNvSpPr txBox="1"/>
          <p:nvPr/>
        </p:nvSpPr>
        <p:spPr>
          <a:xfrm>
            <a:off x="475378" y="939887"/>
            <a:ext cx="2823145" cy="338554"/>
          </a:xfrm>
          <a:prstGeom prst="rect">
            <a:avLst/>
          </a:prstGeom>
          <a:noFill/>
        </p:spPr>
        <p:txBody>
          <a:bodyPr wrap="none" rtlCol="0">
            <a:spAutoFit/>
          </a:bodyPr>
          <a:lstStyle/>
          <a:p>
            <a:r>
              <a:rPr lang="en-US" sz="1600" dirty="0">
                <a:latin typeface="Roboto Light"/>
              </a:rPr>
              <a:t>Split “Employee” column:</a:t>
            </a:r>
          </a:p>
        </p:txBody>
      </p:sp>
      <p:pic>
        <p:nvPicPr>
          <p:cNvPr id="2" name="Picture 1"/>
          <p:cNvPicPr>
            <a:picLocks noChangeAspect="1"/>
          </p:cNvPicPr>
          <p:nvPr/>
        </p:nvPicPr>
        <p:blipFill>
          <a:blip r:embed="rId4"/>
          <a:stretch>
            <a:fillRect/>
          </a:stretch>
        </p:blipFill>
        <p:spPr>
          <a:xfrm>
            <a:off x="3224848" y="939887"/>
            <a:ext cx="5651500" cy="3514725"/>
          </a:xfrm>
          <a:prstGeom prst="rect">
            <a:avLst/>
          </a:prstGeom>
        </p:spPr>
      </p:pic>
    </p:spTree>
    <p:custDataLst>
      <p:tags r:id="rId1"/>
    </p:custDataLst>
    <p:extLst>
      <p:ext uri="{BB962C8B-B14F-4D97-AF65-F5344CB8AC3E}">
        <p14:creationId xmlns:p14="http://schemas.microsoft.com/office/powerpoint/2010/main" val="3517671982"/>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75503" y="683500"/>
            <a:ext cx="7731889" cy="3885804"/>
          </a:xfrm>
          <a:prstGeom prst="rect">
            <a:avLst/>
          </a:prstGeom>
        </p:spPr>
      </p:pic>
      <p:sp>
        <p:nvSpPr>
          <p:cNvPr id="4" name="Title 1"/>
          <p:cNvSpPr txBox="1">
            <a:spLocks noChangeArrowheads="1"/>
          </p:cNvSpPr>
          <p:nvPr/>
        </p:nvSpPr>
        <p:spPr bwMode="auto">
          <a:xfrm>
            <a:off x="475378" y="94296"/>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Split</a:t>
            </a:r>
          </a:p>
        </p:txBody>
      </p:sp>
    </p:spTree>
    <p:extLst>
      <p:ext uri="{BB962C8B-B14F-4D97-AF65-F5344CB8AC3E}">
        <p14:creationId xmlns:p14="http://schemas.microsoft.com/office/powerpoint/2010/main" val="7649553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2"/>
          <p:cNvSpPr>
            <a:spLocks noGrp="1"/>
          </p:cNvSpPr>
          <p:nvPr>
            <p:ph type="sldNum" sz="quarter" idx="10"/>
          </p:nvPr>
        </p:nvSpPr>
        <p:spPr/>
        <p:txBody>
          <a:bodyPr/>
          <a:lstStyle>
            <a:lvl1pPr>
              <a:defRPr b="1">
                <a:solidFill>
                  <a:srgbClr val="FFFFFF"/>
                </a:solidFill>
              </a:defRPr>
            </a:lvl1pPr>
          </a:lstStyle>
          <a:p>
            <a:r>
              <a:rPr lang="en-US" dirty="0" err="1"/>
              <a:t>suss.edu.sg</a:t>
            </a:r>
            <a:endParaRPr lang="en-US" dirty="0"/>
          </a:p>
        </p:txBody>
      </p:sp>
      <p:graphicFrame>
        <p:nvGraphicFramePr>
          <p:cNvPr id="5" name="Table 4">
            <a:extLst>
              <a:ext uri="{FF2B5EF4-FFF2-40B4-BE49-F238E27FC236}">
                <a16:creationId xmlns:a16="http://schemas.microsoft.com/office/drawing/2014/main" id="{4D765161-3549-314B-8558-70A4E2EC5008}"/>
              </a:ext>
            </a:extLst>
          </p:cNvPr>
          <p:cNvGraphicFramePr>
            <a:graphicFrameLocks noGrp="1"/>
          </p:cNvGraphicFramePr>
          <p:nvPr/>
        </p:nvGraphicFramePr>
        <p:xfrm>
          <a:off x="639416" y="1510030"/>
          <a:ext cx="7865168" cy="2123440"/>
        </p:xfrm>
        <a:graphic>
          <a:graphicData uri="http://schemas.openxmlformats.org/drawingml/2006/table">
            <a:tbl>
              <a:tblPr>
                <a:tableStyleId>{5C22544A-7EE6-4342-B048-85BDC9FD1C3A}</a:tableStyleId>
              </a:tblPr>
              <a:tblGrid>
                <a:gridCol w="2188056">
                  <a:extLst>
                    <a:ext uri="{9D8B030D-6E8A-4147-A177-3AD203B41FA5}">
                      <a16:colId xmlns:a16="http://schemas.microsoft.com/office/drawing/2014/main" val="1014771066"/>
                    </a:ext>
                  </a:extLst>
                </a:gridCol>
                <a:gridCol w="5677112">
                  <a:extLst>
                    <a:ext uri="{9D8B030D-6E8A-4147-A177-3AD203B41FA5}">
                      <a16:colId xmlns:a16="http://schemas.microsoft.com/office/drawing/2014/main" val="762084542"/>
                    </a:ext>
                  </a:extLst>
                </a:gridCol>
              </a:tblGrid>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Course Homepage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2"/>
                        </a:rPr>
                        <a:t>https://canvas.suss.edu.sg/courses/31564</a:t>
                      </a:r>
                      <a:r>
                        <a:rPr lang="en-US" b="0" i="0" dirty="0">
                          <a:solidFill>
                            <a:schemeClr val="bg1"/>
                          </a:solidFill>
                          <a:latin typeface="Roboto" panose="02000000000000000000" pitchFamily="2" charset="0"/>
                          <a:ea typeface="Roboto" panose="02000000000000000000" pitchFamily="2"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68527007"/>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Study Guide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3">
                            <a:extLst>
                              <a:ext uri="{A12FA001-AC4F-418D-AE19-62706E023703}">
                                <ahyp:hlinkClr xmlns:ahyp="http://schemas.microsoft.com/office/drawing/2018/hyperlinkcolor" val="tx"/>
                              </a:ext>
                            </a:extLst>
                          </a:hlinkClick>
                        </a:rPr>
                        <a:t>https://ibookstore.suss.edu.sg/</a:t>
                      </a:r>
                      <a:endParaRPr lang="en-US" b="0" i="0" dirty="0">
                        <a:solidFill>
                          <a:schemeClr val="bg1"/>
                        </a:solidFill>
                        <a:latin typeface="Roboto" panose="02000000000000000000" pitchFamily="2" charset="0"/>
                        <a:ea typeface="Roboto" panose="02000000000000000000"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9591282"/>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Tableau Desktop</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4">
                            <a:extLst>
                              <a:ext uri="{A12FA001-AC4F-418D-AE19-62706E023703}">
                                <ahyp:hlinkClr xmlns:ahyp="http://schemas.microsoft.com/office/drawing/2018/hyperlinkcolor" val="tx"/>
                              </a:ext>
                            </a:extLst>
                          </a:hlinkClick>
                        </a:rPr>
                        <a:t>https://www.tableau.com/products/trial</a:t>
                      </a:r>
                      <a:r>
                        <a:rPr lang="en-US" b="0" i="0" dirty="0">
                          <a:solidFill>
                            <a:schemeClr val="bg1"/>
                          </a:solidFill>
                          <a:latin typeface="Roboto" panose="02000000000000000000" pitchFamily="2" charset="0"/>
                          <a:ea typeface="Roboto" panose="02000000000000000000" pitchFamily="2"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73142734"/>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Tableau Tutorials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5">
                            <a:extLst>
                              <a:ext uri="{A12FA001-AC4F-418D-AE19-62706E023703}">
                                <ahyp:hlinkClr xmlns:ahyp="http://schemas.microsoft.com/office/drawing/2018/hyperlinkcolor" val="tx"/>
                              </a:ext>
                            </a:extLst>
                          </a:hlinkClick>
                        </a:rPr>
                        <a:t>https://www.tableau.com/learn/get-started/creator</a:t>
                      </a:r>
                      <a:r>
                        <a:rPr lang="en-US" b="0" i="0" dirty="0">
                          <a:solidFill>
                            <a:schemeClr val="bg1"/>
                          </a:solidFill>
                          <a:latin typeface="Roboto" panose="02000000000000000000" pitchFamily="2" charset="0"/>
                          <a:ea typeface="Roboto" panose="02000000000000000000" pitchFamily="2"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59848074"/>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Academic Calendar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6"/>
                        </a:rPr>
                        <a:t>https://www.suss.edu.sg/docs/default-source/contentdoc/oas/pt-2021acadcalendar.pdf</a:t>
                      </a:r>
                      <a:r>
                        <a:rPr lang="en-US" b="0" i="0" dirty="0">
                          <a:solidFill>
                            <a:schemeClr val="bg1"/>
                          </a:solidFill>
                          <a:latin typeface="Roboto" panose="02000000000000000000" pitchFamily="2" charset="0"/>
                          <a:ea typeface="Roboto" panose="02000000000000000000" pitchFamily="2"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33694224"/>
                  </a:ext>
                </a:extLst>
              </a:tr>
            </a:tbl>
          </a:graphicData>
        </a:graphic>
      </p:graphicFrame>
    </p:spTree>
    <p:extLst>
      <p:ext uri="{BB962C8B-B14F-4D97-AF65-F5344CB8AC3E}">
        <p14:creationId xmlns:p14="http://schemas.microsoft.com/office/powerpoint/2010/main" val="22653311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6A7090-381B-E841-BB74-41DBCEA7FF0F}"/>
              </a:ext>
            </a:extLst>
          </p:cNvPr>
          <p:cNvSpPr txBox="1"/>
          <p:nvPr/>
        </p:nvSpPr>
        <p:spPr>
          <a:xfrm>
            <a:off x="974035" y="1311965"/>
            <a:ext cx="7215808" cy="2862322"/>
          </a:xfrm>
          <a:prstGeom prst="rect">
            <a:avLst/>
          </a:prstGeom>
          <a:noFill/>
        </p:spPr>
        <p:txBody>
          <a:bodyPr wrap="square" rtlCol="0">
            <a:spAutoFit/>
          </a:bodyPr>
          <a:lstStyle/>
          <a:p>
            <a:r>
              <a:rPr lang="en-US" b="1" dirty="0">
                <a:solidFill>
                  <a:srgbClr val="CE0000"/>
                </a:solidFill>
                <a:latin typeface="Roboto" panose="02000000000000000000" pitchFamily="2" charset="0"/>
                <a:ea typeface="Roboto" panose="02000000000000000000" pitchFamily="2" charset="0"/>
              </a:rPr>
              <a:t>Windows</a:t>
            </a:r>
          </a:p>
          <a:p>
            <a:r>
              <a:rPr lang="en-US" dirty="0">
                <a:latin typeface="Roboto Light" panose="02000000000000000000" pitchFamily="2" charset="0"/>
                <a:ea typeface="Roboto Light" panose="02000000000000000000" pitchFamily="2" charset="0"/>
              </a:rPr>
              <a:t>Windows 7 or newer (64 bit)</a:t>
            </a:r>
          </a:p>
          <a:p>
            <a:r>
              <a:rPr lang="en-US" dirty="0">
                <a:latin typeface="Roboto Light" panose="02000000000000000000" pitchFamily="2" charset="0"/>
                <a:ea typeface="Roboto Light" panose="02000000000000000000" pitchFamily="2" charset="0"/>
              </a:rPr>
              <a:t>Intel Pentium 4 or AMD Opteron processor or faster</a:t>
            </a:r>
          </a:p>
          <a:p>
            <a:r>
              <a:rPr lang="en-US" dirty="0">
                <a:latin typeface="Roboto Light" panose="02000000000000000000" pitchFamily="2" charset="0"/>
                <a:ea typeface="Roboto Light" panose="02000000000000000000" pitchFamily="2" charset="0"/>
              </a:rPr>
              <a:t>2 GB memory</a:t>
            </a:r>
          </a:p>
          <a:p>
            <a:r>
              <a:rPr lang="en-US" dirty="0">
                <a:latin typeface="Roboto Light" panose="02000000000000000000" pitchFamily="2" charset="0"/>
                <a:ea typeface="Roboto Light" panose="02000000000000000000" pitchFamily="2" charset="0"/>
              </a:rPr>
              <a:t>1.5 GB minimum free disk space</a:t>
            </a:r>
          </a:p>
          <a:p>
            <a:endParaRPr lang="en-US" dirty="0">
              <a:latin typeface="Roboto Light" panose="02000000000000000000" pitchFamily="2" charset="0"/>
              <a:ea typeface="Roboto Light" panose="02000000000000000000" pitchFamily="2" charset="0"/>
            </a:endParaRPr>
          </a:p>
          <a:p>
            <a:r>
              <a:rPr lang="en-US" b="1" dirty="0">
                <a:solidFill>
                  <a:srgbClr val="CE0000"/>
                </a:solidFill>
                <a:latin typeface="Roboto" panose="02000000000000000000" pitchFamily="2" charset="0"/>
                <a:ea typeface="Roboto" panose="02000000000000000000" pitchFamily="2" charset="0"/>
              </a:rPr>
              <a:t>Mac</a:t>
            </a:r>
          </a:p>
          <a:p>
            <a:r>
              <a:rPr lang="en-US" dirty="0">
                <a:latin typeface="Roboto Light" panose="02000000000000000000" pitchFamily="2" charset="0"/>
                <a:ea typeface="Roboto Light" panose="02000000000000000000" pitchFamily="2" charset="0"/>
              </a:rPr>
              <a:t>iMac/MacBook computers 2009 or newer</a:t>
            </a:r>
          </a:p>
          <a:p>
            <a:r>
              <a:rPr lang="en-US" dirty="0">
                <a:latin typeface="Roboto Light" panose="02000000000000000000" pitchFamily="2" charset="0"/>
                <a:ea typeface="Roboto Light" panose="02000000000000000000" pitchFamily="2" charset="0"/>
              </a:rPr>
              <a:t>macOS High Sierra 10.13 and macOS Mojave 10.14</a:t>
            </a:r>
          </a:p>
          <a:p>
            <a:r>
              <a:rPr lang="en-US" dirty="0">
                <a:latin typeface="Roboto Light" panose="02000000000000000000" pitchFamily="2" charset="0"/>
                <a:ea typeface="Roboto Light" panose="02000000000000000000" pitchFamily="2" charset="0"/>
              </a:rPr>
              <a:t>1.5 GB minimum free disk space</a:t>
            </a:r>
          </a:p>
        </p:txBody>
      </p:sp>
      <p:sp>
        <p:nvSpPr>
          <p:cNvPr id="5" name="Rectangle 4">
            <a:extLst>
              <a:ext uri="{FF2B5EF4-FFF2-40B4-BE49-F238E27FC236}">
                <a16:creationId xmlns:a16="http://schemas.microsoft.com/office/drawing/2014/main" id="{43782CCC-6DE8-014D-86E0-2D4D61E0D19C}"/>
              </a:ext>
            </a:extLst>
          </p:cNvPr>
          <p:cNvSpPr/>
          <p:nvPr/>
        </p:nvSpPr>
        <p:spPr>
          <a:xfrm>
            <a:off x="974035" y="738380"/>
            <a:ext cx="5610831" cy="461665"/>
          </a:xfrm>
          <a:prstGeom prst="rect">
            <a:avLst/>
          </a:prstGeom>
        </p:spPr>
        <p:txBody>
          <a:bodyPr wrap="none">
            <a:spAutoFit/>
          </a:bodyPr>
          <a:lstStyle/>
          <a:p>
            <a:r>
              <a:rPr lang="en-US" sz="2400" dirty="0">
                <a:solidFill>
                  <a:srgbClr val="003B5C"/>
                </a:solidFill>
                <a:latin typeface="Roboto Medium" panose="02000000000000000000" pitchFamily="2" charset="0"/>
                <a:ea typeface="Roboto Medium" panose="02000000000000000000" pitchFamily="2" charset="0"/>
              </a:rPr>
              <a:t>Tableau Desktop System Requirements</a:t>
            </a:r>
          </a:p>
        </p:txBody>
      </p:sp>
    </p:spTree>
    <p:extLst>
      <p:ext uri="{BB962C8B-B14F-4D97-AF65-F5344CB8AC3E}">
        <p14:creationId xmlns:p14="http://schemas.microsoft.com/office/powerpoint/2010/main" val="8315863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6A7090-381B-E841-BB74-41DBCEA7FF0F}"/>
              </a:ext>
            </a:extLst>
          </p:cNvPr>
          <p:cNvSpPr txBox="1"/>
          <p:nvPr/>
        </p:nvSpPr>
        <p:spPr>
          <a:xfrm>
            <a:off x="974035" y="1311965"/>
            <a:ext cx="7215808" cy="3139321"/>
          </a:xfrm>
          <a:prstGeom prst="rect">
            <a:avLst/>
          </a:prstGeom>
          <a:noFill/>
        </p:spPr>
        <p:txBody>
          <a:bodyPr wrap="square" rtlCol="0">
            <a:spAutoFit/>
          </a:bodyPr>
          <a:lstStyle/>
          <a:p>
            <a:r>
              <a:rPr lang="en-US" b="1" dirty="0">
                <a:solidFill>
                  <a:srgbClr val="CE0000"/>
                </a:solidFill>
                <a:latin typeface="Roboto" panose="02000000000000000000" pitchFamily="2" charset="0"/>
                <a:ea typeface="Roboto" panose="02000000000000000000" pitchFamily="2" charset="0"/>
              </a:rPr>
              <a:t>Windows</a:t>
            </a:r>
          </a:p>
          <a:p>
            <a:r>
              <a:rPr lang="en-US" dirty="0">
                <a:latin typeface="Roboto Light" panose="02000000000000000000" pitchFamily="2" charset="0"/>
                <a:ea typeface="Roboto Light" panose="02000000000000000000" pitchFamily="2" charset="0"/>
              </a:rPr>
              <a:t>Windows 7 or newer (64 bit)</a:t>
            </a:r>
          </a:p>
          <a:p>
            <a:r>
              <a:rPr lang="en-US" dirty="0">
                <a:latin typeface="Roboto Light" panose="02000000000000000000" pitchFamily="2" charset="0"/>
                <a:ea typeface="Roboto Light" panose="02000000000000000000" pitchFamily="2" charset="0"/>
              </a:rPr>
              <a:t>Intel Core i3 or AMD Ryzen 3 Pro or faster</a:t>
            </a:r>
          </a:p>
          <a:p>
            <a:r>
              <a:rPr lang="en-US" dirty="0">
                <a:latin typeface="Roboto Light" panose="02000000000000000000" pitchFamily="2" charset="0"/>
                <a:ea typeface="Roboto Light" panose="02000000000000000000" pitchFamily="2" charset="0"/>
              </a:rPr>
              <a:t>4 GB memory</a:t>
            </a:r>
          </a:p>
          <a:p>
            <a:r>
              <a:rPr lang="en-US" dirty="0">
                <a:latin typeface="Roboto Light" panose="02000000000000000000" pitchFamily="2" charset="0"/>
                <a:ea typeface="Roboto Light" panose="02000000000000000000" pitchFamily="2" charset="0"/>
              </a:rPr>
              <a:t>2 GB minimum free disk space</a:t>
            </a:r>
          </a:p>
          <a:p>
            <a:endParaRPr lang="en-US" dirty="0">
              <a:latin typeface="Roboto Light" panose="02000000000000000000" pitchFamily="2" charset="0"/>
              <a:ea typeface="Roboto Light" panose="02000000000000000000" pitchFamily="2" charset="0"/>
            </a:endParaRPr>
          </a:p>
          <a:p>
            <a:r>
              <a:rPr lang="en-US" b="1" dirty="0">
                <a:solidFill>
                  <a:srgbClr val="CE0000"/>
                </a:solidFill>
                <a:latin typeface="Roboto" panose="02000000000000000000" pitchFamily="2" charset="0"/>
                <a:ea typeface="Roboto" panose="02000000000000000000" pitchFamily="2" charset="0"/>
              </a:rPr>
              <a:t>Mac</a:t>
            </a:r>
          </a:p>
          <a:p>
            <a:r>
              <a:rPr lang="en-US" dirty="0">
                <a:latin typeface="Roboto Light" panose="02000000000000000000" pitchFamily="2" charset="0"/>
                <a:ea typeface="Roboto Light" panose="02000000000000000000" pitchFamily="2" charset="0"/>
              </a:rPr>
              <a:t>macOS High Sierra 10.13 and macOS Mojave 10.14</a:t>
            </a:r>
          </a:p>
          <a:p>
            <a:r>
              <a:rPr lang="en-US" dirty="0">
                <a:latin typeface="Roboto Light" panose="02000000000000000000" pitchFamily="2" charset="0"/>
                <a:ea typeface="Roboto Light" panose="02000000000000000000" pitchFamily="2" charset="0"/>
              </a:rPr>
              <a:t>Intel Core i3 or faster</a:t>
            </a:r>
          </a:p>
          <a:p>
            <a:r>
              <a:rPr lang="en-US" dirty="0">
                <a:latin typeface="Roboto Light" panose="02000000000000000000" pitchFamily="2" charset="0"/>
                <a:ea typeface="Roboto Light" panose="02000000000000000000" pitchFamily="2" charset="0"/>
              </a:rPr>
              <a:t>4 GB memory</a:t>
            </a:r>
          </a:p>
          <a:p>
            <a:r>
              <a:rPr lang="en-US" dirty="0">
                <a:latin typeface="Roboto Light" panose="02000000000000000000" pitchFamily="2" charset="0"/>
                <a:ea typeface="Roboto Light" panose="02000000000000000000" pitchFamily="2" charset="0"/>
              </a:rPr>
              <a:t>2 GB minimum free disk space</a:t>
            </a:r>
          </a:p>
        </p:txBody>
      </p:sp>
      <p:sp>
        <p:nvSpPr>
          <p:cNvPr id="2" name="Rectangle 1">
            <a:extLst>
              <a:ext uri="{FF2B5EF4-FFF2-40B4-BE49-F238E27FC236}">
                <a16:creationId xmlns:a16="http://schemas.microsoft.com/office/drawing/2014/main" id="{3227C611-DB7D-2442-A05A-9E3EC18E1DC0}"/>
              </a:ext>
            </a:extLst>
          </p:cNvPr>
          <p:cNvSpPr/>
          <p:nvPr/>
        </p:nvSpPr>
        <p:spPr>
          <a:xfrm>
            <a:off x="974035" y="738384"/>
            <a:ext cx="6579704" cy="461665"/>
          </a:xfrm>
          <a:prstGeom prst="rect">
            <a:avLst/>
          </a:prstGeom>
        </p:spPr>
        <p:txBody>
          <a:bodyPr wrap="square">
            <a:spAutoFit/>
          </a:bodyPr>
          <a:lstStyle/>
          <a:p>
            <a:r>
              <a:rPr lang="en-US" sz="2400" dirty="0">
                <a:solidFill>
                  <a:srgbClr val="003B5C"/>
                </a:solidFill>
                <a:latin typeface="Roboto Medium" panose="02000000000000000000" pitchFamily="2" charset="0"/>
                <a:ea typeface="Roboto Medium" panose="02000000000000000000" pitchFamily="2" charset="0"/>
              </a:rPr>
              <a:t>Tableau Prep Builder System Requirements</a:t>
            </a:r>
          </a:p>
        </p:txBody>
      </p:sp>
    </p:spTree>
    <p:extLst>
      <p:ext uri="{BB962C8B-B14F-4D97-AF65-F5344CB8AC3E}">
        <p14:creationId xmlns:p14="http://schemas.microsoft.com/office/powerpoint/2010/main" val="2296224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big idea – Concepts</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Data — </a:t>
            </a:r>
            <a:r>
              <a:rPr lang="en-GB" sz="1800" i="1" dirty="0">
                <a:latin typeface="Roboto Light" panose="02000000000000000000" pitchFamily="2" charset="0"/>
                <a:ea typeface="Roboto Light" panose="02000000000000000000" pitchFamily="2" charset="0"/>
              </a:rPr>
              <a:t>facts and statistics used for reference or analysis</a:t>
            </a:r>
          </a:p>
          <a:p>
            <a:pPr marL="177800" indent="-177800">
              <a:spcBef>
                <a:spcPts val="0"/>
              </a:spcBef>
              <a:spcAft>
                <a:spcPts val="1200"/>
              </a:spcAft>
              <a:buClr>
                <a:srgbClr val="CE0000"/>
              </a:buClr>
              <a:buFont typeface="System Font Regular"/>
              <a:buChar char="‣"/>
            </a:pPr>
            <a:r>
              <a:rPr lang="en-GB" sz="1800" i="1" dirty="0">
                <a:latin typeface="Roboto Light" panose="02000000000000000000" pitchFamily="2" charset="0"/>
                <a:ea typeface="Roboto Light" panose="02000000000000000000" pitchFamily="2" charset="0"/>
              </a:rPr>
              <a:t>Data Visualisation — the graphical representation of data</a:t>
            </a:r>
          </a:p>
        </p:txBody>
      </p:sp>
    </p:spTree>
    <p:extLst>
      <p:ext uri="{BB962C8B-B14F-4D97-AF65-F5344CB8AC3E}">
        <p14:creationId xmlns:p14="http://schemas.microsoft.com/office/powerpoint/2010/main" val="1748934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Overwhelming amount of data available today</a:t>
            </a:r>
          </a:p>
        </p:txBody>
      </p:sp>
      <p:pic>
        <p:nvPicPr>
          <p:cNvPr id="6" name="Content Placeholder 5" descr="A screenshot of a cell phone&#10;&#10;Description automatically generated">
            <a:extLst>
              <a:ext uri="{FF2B5EF4-FFF2-40B4-BE49-F238E27FC236}">
                <a16:creationId xmlns:a16="http://schemas.microsoft.com/office/drawing/2014/main" id="{6A4EA193-1B9E-4049-846C-8E9342ED2216}"/>
              </a:ext>
            </a:extLst>
          </p:cNvPr>
          <p:cNvPicPr>
            <a:picLocks noGrp="1" noChangeAspect="1"/>
          </p:cNvPicPr>
          <p:nvPr>
            <p:ph idx="1"/>
          </p:nvPr>
        </p:nvPicPr>
        <p:blipFill>
          <a:blip r:embed="rId2"/>
          <a:stretch>
            <a:fillRect/>
          </a:stretch>
        </p:blipFill>
        <p:spPr>
          <a:xfrm>
            <a:off x="5777181" y="1215068"/>
            <a:ext cx="2671079" cy="3474686"/>
          </a:xfrm>
          <a:effectLst>
            <a:outerShdw blurRad="63500" sx="102000" sy="102000" algn="ctr" rotWithShape="0">
              <a:prstClr val="black">
                <a:alpha val="40000"/>
              </a:prstClr>
            </a:outerShdw>
          </a:effectLst>
        </p:spPr>
      </p:pic>
      <p:pic>
        <p:nvPicPr>
          <p:cNvPr id="8" name="Picture 7" descr="A close up of a map&#10;&#10;Description automatically generated">
            <a:extLst>
              <a:ext uri="{FF2B5EF4-FFF2-40B4-BE49-F238E27FC236}">
                <a16:creationId xmlns:a16="http://schemas.microsoft.com/office/drawing/2014/main" id="{2614470F-2FBC-AD4B-A9DD-9F18A2E40315}"/>
              </a:ext>
            </a:extLst>
          </p:cNvPr>
          <p:cNvPicPr>
            <a:picLocks noChangeAspect="1"/>
          </p:cNvPicPr>
          <p:nvPr/>
        </p:nvPicPr>
        <p:blipFill>
          <a:blip r:embed="rId3"/>
          <a:stretch>
            <a:fillRect/>
          </a:stretch>
        </p:blipFill>
        <p:spPr>
          <a:xfrm>
            <a:off x="1754935" y="1967278"/>
            <a:ext cx="3865306" cy="2722476"/>
          </a:xfrm>
          <a:prstGeom prst="rect">
            <a:avLst/>
          </a:prstGeom>
          <a:effectLst>
            <a:outerShdw blurRad="63500" sx="102000" sy="102000" algn="ctr" rotWithShape="0">
              <a:prstClr val="black">
                <a:alpha val="40000"/>
              </a:prstClr>
            </a:outerShdw>
          </a:effectLst>
        </p:spPr>
      </p:pic>
      <p:sp>
        <p:nvSpPr>
          <p:cNvPr id="7" name="TextBox 6">
            <a:extLst>
              <a:ext uri="{FF2B5EF4-FFF2-40B4-BE49-F238E27FC236}">
                <a16:creationId xmlns:a16="http://schemas.microsoft.com/office/drawing/2014/main" id="{3D23410F-08E3-41CF-849F-7ED1BA0D88C1}"/>
              </a:ext>
            </a:extLst>
          </p:cNvPr>
          <p:cNvSpPr txBox="1"/>
          <p:nvPr/>
        </p:nvSpPr>
        <p:spPr>
          <a:xfrm>
            <a:off x="93734" y="2095350"/>
            <a:ext cx="1504261" cy="205573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400" dirty="0"/>
              <a:t>A </a:t>
            </a:r>
            <a:r>
              <a:rPr lang="en-US" sz="1400" dirty="0" err="1"/>
              <a:t>colour</a:t>
            </a:r>
            <a:r>
              <a:rPr lang="en-US" sz="1400" dirty="0"/>
              <a:t> map is essentially millions of data points/ measurements. Overwhelming in an excel sheet, but easy to see on a map</a:t>
            </a:r>
            <a:endParaRPr lang="en-SG" sz="1400" dirty="0"/>
          </a:p>
        </p:txBody>
      </p:sp>
    </p:spTree>
    <p:extLst>
      <p:ext uri="{BB962C8B-B14F-4D97-AF65-F5344CB8AC3E}">
        <p14:creationId xmlns:p14="http://schemas.microsoft.com/office/powerpoint/2010/main" val="655041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Pre-computing era visualisation</a:t>
            </a:r>
          </a:p>
        </p:txBody>
      </p:sp>
      <p:pic>
        <p:nvPicPr>
          <p:cNvPr id="9" name="Content Placeholder 8" descr="A close up of a map&#10;&#10;Description automatically generated">
            <a:extLst>
              <a:ext uri="{FF2B5EF4-FFF2-40B4-BE49-F238E27FC236}">
                <a16:creationId xmlns:a16="http://schemas.microsoft.com/office/drawing/2014/main" id="{9B314FA9-90CA-C046-BD84-2E0CE4E5D960}"/>
              </a:ext>
            </a:extLst>
          </p:cNvPr>
          <p:cNvPicPr>
            <a:picLocks noGrp="1" noChangeAspect="1"/>
          </p:cNvPicPr>
          <p:nvPr>
            <p:ph idx="1"/>
          </p:nvPr>
        </p:nvPicPr>
        <p:blipFill>
          <a:blip r:embed="rId2"/>
          <a:stretch>
            <a:fillRect/>
          </a:stretch>
        </p:blipFill>
        <p:spPr>
          <a:xfrm>
            <a:off x="4177504" y="512900"/>
            <a:ext cx="4477394" cy="4177333"/>
          </a:xfrm>
          <a:effectLst>
            <a:outerShdw blurRad="63500" sx="102000" sy="102000" algn="ctr" rotWithShape="0">
              <a:prstClr val="black">
                <a:alpha val="40000"/>
              </a:prstClr>
            </a:outerShdw>
          </a:effectLst>
        </p:spPr>
      </p:pic>
      <p:sp>
        <p:nvSpPr>
          <p:cNvPr id="10" name="Rectangle 9">
            <a:extLst>
              <a:ext uri="{FF2B5EF4-FFF2-40B4-BE49-F238E27FC236}">
                <a16:creationId xmlns:a16="http://schemas.microsoft.com/office/drawing/2014/main" id="{679E50D7-4640-2F43-AE14-B9C854A48764}"/>
              </a:ext>
            </a:extLst>
          </p:cNvPr>
          <p:cNvSpPr/>
          <p:nvPr/>
        </p:nvSpPr>
        <p:spPr>
          <a:xfrm>
            <a:off x="4082898" y="4719570"/>
            <a:ext cx="4572000" cy="261610"/>
          </a:xfrm>
          <a:prstGeom prst="rect">
            <a:avLst/>
          </a:prstGeom>
        </p:spPr>
        <p:txBody>
          <a:bodyPr>
            <a:spAutoFit/>
          </a:bodyPr>
          <a:lstStyle/>
          <a:p>
            <a:r>
              <a:rPr lang="en-US" sz="1100" dirty="0">
                <a:solidFill>
                  <a:srgbClr val="003B5C"/>
                </a:solidFill>
                <a:latin typeface="Roboto" panose="02000000000000000000" pitchFamily="2" charset="0"/>
                <a:ea typeface="Roboto" panose="02000000000000000000" pitchFamily="2" charset="0"/>
              </a:rPr>
              <a:t>https://</a:t>
            </a:r>
            <a:r>
              <a:rPr lang="en-US" sz="1100" dirty="0" err="1">
                <a:solidFill>
                  <a:srgbClr val="003B5C"/>
                </a:solidFill>
                <a:latin typeface="Roboto" panose="02000000000000000000" pitchFamily="2" charset="0"/>
                <a:ea typeface="Roboto" panose="02000000000000000000" pitchFamily="2" charset="0"/>
              </a:rPr>
              <a:t>en.wikipedia.org</a:t>
            </a:r>
            <a:r>
              <a:rPr lang="en-US" sz="1100" dirty="0">
                <a:solidFill>
                  <a:srgbClr val="003B5C"/>
                </a:solidFill>
                <a:latin typeface="Roboto" panose="02000000000000000000" pitchFamily="2" charset="0"/>
                <a:ea typeface="Roboto" panose="02000000000000000000" pitchFamily="2" charset="0"/>
              </a:rPr>
              <a:t>/wiki/1854_Broad_Street_cholera_outbreak</a:t>
            </a:r>
          </a:p>
        </p:txBody>
      </p:sp>
      <p:sp>
        <p:nvSpPr>
          <p:cNvPr id="11" name="TextBox 10">
            <a:extLst>
              <a:ext uri="{FF2B5EF4-FFF2-40B4-BE49-F238E27FC236}">
                <a16:creationId xmlns:a16="http://schemas.microsoft.com/office/drawing/2014/main" id="{FA6CECEC-CD57-C149-BAAD-BEAE63E9F6FF}"/>
              </a:ext>
            </a:extLst>
          </p:cNvPr>
          <p:cNvSpPr txBox="1"/>
          <p:nvPr/>
        </p:nvSpPr>
        <p:spPr>
          <a:xfrm>
            <a:off x="260212" y="1848678"/>
            <a:ext cx="3822686" cy="1477328"/>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During the Cholera epidemic of 1849-1854 in London, John Snow showed a relationship between water wells and the severity of the outbreak amongst households</a:t>
            </a:r>
          </a:p>
        </p:txBody>
      </p:sp>
      <p:pic>
        <p:nvPicPr>
          <p:cNvPr id="5" name="Picture 4" descr="A close up of a piece of paper&#10;&#10;Description automatically generated">
            <a:extLst>
              <a:ext uri="{FF2B5EF4-FFF2-40B4-BE49-F238E27FC236}">
                <a16:creationId xmlns:a16="http://schemas.microsoft.com/office/drawing/2014/main" id="{2EE1DB13-70B6-C445-8794-92BD9A4FBEAB}"/>
              </a:ext>
            </a:extLst>
          </p:cNvPr>
          <p:cNvPicPr>
            <a:picLocks noChangeAspect="1"/>
          </p:cNvPicPr>
          <p:nvPr/>
        </p:nvPicPr>
        <p:blipFill>
          <a:blip r:embed="rId3"/>
          <a:stretch>
            <a:fillRect/>
          </a:stretch>
        </p:blipFill>
        <p:spPr>
          <a:xfrm>
            <a:off x="4177503" y="512900"/>
            <a:ext cx="4478867" cy="4177334"/>
          </a:xfrm>
          <a:prstGeom prst="rect">
            <a:avLst/>
          </a:prstGeom>
        </p:spPr>
      </p:pic>
    </p:spTree>
    <p:extLst>
      <p:ext uri="{BB962C8B-B14F-4D97-AF65-F5344CB8AC3E}">
        <p14:creationId xmlns:p14="http://schemas.microsoft.com/office/powerpoint/2010/main" val="1160492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Benefits</a:t>
            </a:r>
          </a:p>
        </p:txBody>
      </p:sp>
      <p:sp>
        <p:nvSpPr>
          <p:cNvPr id="5" name="Content Placeholder 4">
            <a:extLst>
              <a:ext uri="{FF2B5EF4-FFF2-40B4-BE49-F238E27FC236}">
                <a16:creationId xmlns:a16="http://schemas.microsoft.com/office/drawing/2014/main" id="{A1D2E2F7-4008-C746-AE37-D33791BAF7EA}"/>
              </a:ext>
            </a:extLst>
          </p:cNvPr>
          <p:cNvSpPr>
            <a:spLocks noGrp="1"/>
          </p:cNvSpPr>
          <p:nvPr>
            <p:ph idx="1"/>
          </p:nvPr>
        </p:nvSpPr>
        <p:spPr/>
        <p:txBody>
          <a:bodyPr>
            <a:noAutofit/>
          </a:bodyPr>
          <a:lstStyle/>
          <a:p>
            <a:pPr marL="185738" indent="-185738">
              <a:buClr>
                <a:srgbClr val="CE0000"/>
              </a:buClr>
              <a:buFont typeface="System Font Regular"/>
              <a:buChar char="‣"/>
            </a:pPr>
            <a:r>
              <a:rPr lang="en-US" sz="1800" dirty="0">
                <a:latin typeface="Roboto Light" panose="02000000000000000000" pitchFamily="2" charset="0"/>
                <a:ea typeface="Roboto Light" panose="02000000000000000000" pitchFamily="2" charset="0"/>
              </a:rPr>
              <a:t>Provides us the ability to comprehend huge amounts of data</a:t>
            </a:r>
          </a:p>
          <a:p>
            <a:pPr marL="185738" indent="-185738">
              <a:buClr>
                <a:srgbClr val="CE0000"/>
              </a:buClr>
              <a:buFont typeface="System Font Regular"/>
              <a:buChar char="‣"/>
            </a:pPr>
            <a:r>
              <a:rPr lang="en-US" sz="1800" dirty="0">
                <a:latin typeface="Roboto Light" panose="02000000000000000000" pitchFamily="2" charset="0"/>
                <a:ea typeface="Roboto Light" panose="02000000000000000000" pitchFamily="2" charset="0"/>
              </a:rPr>
              <a:t>Allows the perception of emergent properties that are not anticipated (e.g. </a:t>
            </a:r>
            <a:r>
              <a:rPr lang="en-US" sz="1800" dirty="0">
                <a:solidFill>
                  <a:srgbClr val="FF0000"/>
                </a:solidFill>
                <a:latin typeface="Roboto Light" panose="02000000000000000000" pitchFamily="2" charset="0"/>
                <a:ea typeface="Roboto Light" panose="02000000000000000000" pitchFamily="2" charset="0"/>
              </a:rPr>
              <a:t>red</a:t>
            </a:r>
            <a:r>
              <a:rPr lang="en-US" sz="1800" dirty="0">
                <a:latin typeface="Roboto Light" panose="02000000000000000000" pitchFamily="2" charset="0"/>
                <a:ea typeface="Roboto Light" panose="02000000000000000000" pitchFamily="2" charset="0"/>
              </a:rPr>
              <a:t> for </a:t>
            </a:r>
            <a:r>
              <a:rPr lang="en-US" sz="1800" dirty="0">
                <a:solidFill>
                  <a:srgbClr val="FF0000"/>
                </a:solidFill>
                <a:latin typeface="Roboto Light" panose="02000000000000000000" pitchFamily="2" charset="0"/>
                <a:ea typeface="Roboto Light" panose="02000000000000000000" pitchFamily="2" charset="0"/>
              </a:rPr>
              <a:t>danger</a:t>
            </a:r>
            <a:r>
              <a:rPr lang="en-US" sz="1800" dirty="0">
                <a:latin typeface="Roboto Light" panose="02000000000000000000" pitchFamily="2" charset="0"/>
                <a:ea typeface="Roboto Light" panose="02000000000000000000" pitchFamily="2" charset="0"/>
              </a:rPr>
              <a:t>)</a:t>
            </a:r>
          </a:p>
          <a:p>
            <a:pPr marL="185738" indent="-185738">
              <a:buClr>
                <a:srgbClr val="CE0000"/>
              </a:buClr>
              <a:buFont typeface="System Font Regular"/>
              <a:buChar char="‣"/>
            </a:pPr>
            <a:r>
              <a:rPr lang="en-US" sz="1800" dirty="0">
                <a:latin typeface="Roboto Light" panose="02000000000000000000" pitchFamily="2" charset="0"/>
                <a:ea typeface="Roboto Light" panose="02000000000000000000" pitchFamily="2" charset="0"/>
              </a:rPr>
              <a:t>Often enable problems with data to become immediately apparent (missing data or blank (pixels))</a:t>
            </a:r>
          </a:p>
          <a:p>
            <a:pPr marL="185738" indent="-185738">
              <a:buClr>
                <a:srgbClr val="CE0000"/>
              </a:buClr>
              <a:buFont typeface="System Font Regular"/>
              <a:buChar char="‣"/>
            </a:pPr>
            <a:r>
              <a:rPr lang="en-US" sz="1800" dirty="0">
                <a:latin typeface="Roboto Light" panose="02000000000000000000" pitchFamily="2" charset="0"/>
                <a:ea typeface="Roboto Light" panose="02000000000000000000" pitchFamily="2" charset="0"/>
              </a:rPr>
              <a:t>Facilitates the understanding of both large-scale and small-scale features of the data</a:t>
            </a:r>
          </a:p>
          <a:p>
            <a:pPr marL="185738" indent="-185738">
              <a:buClr>
                <a:srgbClr val="CE0000"/>
              </a:buClr>
              <a:buFont typeface="System Font Regular"/>
              <a:buChar char="‣"/>
            </a:pPr>
            <a:r>
              <a:rPr lang="en-US" sz="1800" dirty="0">
                <a:latin typeface="Roboto Light" panose="02000000000000000000" pitchFamily="2" charset="0"/>
                <a:ea typeface="Roboto Light" panose="02000000000000000000" pitchFamily="2" charset="0"/>
              </a:rPr>
              <a:t>Facilitates hypothesis formation</a:t>
            </a:r>
          </a:p>
        </p:txBody>
      </p:sp>
    </p:spTree>
    <p:extLst>
      <p:ext uri="{BB962C8B-B14F-4D97-AF65-F5344CB8AC3E}">
        <p14:creationId xmlns:p14="http://schemas.microsoft.com/office/powerpoint/2010/main" val="3370700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four stages of the data visualisation process [Ware (2013)]</a:t>
            </a:r>
          </a:p>
        </p:txBody>
      </p:sp>
      <p:sp>
        <p:nvSpPr>
          <p:cNvPr id="4" name="Content Placeholder 3"/>
          <p:cNvSpPr>
            <a:spLocks noGrp="1"/>
          </p:cNvSpPr>
          <p:nvPr>
            <p:ph idx="1"/>
          </p:nvPr>
        </p:nvSpPr>
        <p:spPr/>
        <p:txBody>
          <a:bodyPr>
            <a:noAutofit/>
          </a:bodyPr>
          <a:lstStyle/>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Data Collection and Storage: </a:t>
            </a:r>
            <a:r>
              <a:rPr lang="en-GB" sz="1800" dirty="0">
                <a:latin typeface="Roboto Light" panose="02000000000000000000" pitchFamily="2" charset="0"/>
                <a:ea typeface="Roboto Light" panose="02000000000000000000" pitchFamily="2" charset="0"/>
              </a:rPr>
              <a:t>the collection and storage of data</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Data Pre-processing: </a:t>
            </a:r>
            <a:r>
              <a:rPr lang="en-GB" sz="1800" dirty="0">
                <a:latin typeface="Roboto Light" panose="02000000000000000000" pitchFamily="2" charset="0"/>
                <a:ea typeface="Roboto Light" panose="02000000000000000000" pitchFamily="2" charset="0"/>
              </a:rPr>
              <a:t>the pre-processing of data to transform it into something one can understand</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Graphics Engine: </a:t>
            </a:r>
            <a:r>
              <a:rPr lang="en-GB" sz="1800" dirty="0">
                <a:latin typeface="Roboto Light" panose="02000000000000000000" pitchFamily="2" charset="0"/>
                <a:ea typeface="Roboto Light" panose="02000000000000000000" pitchFamily="2" charset="0"/>
              </a:rPr>
              <a:t>the display hardware and the graphics algorithms to produce data visualisation on screen</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Human Visual and Cognitive Processing: </a:t>
            </a:r>
            <a:r>
              <a:rPr lang="en-GB" sz="1800" dirty="0">
                <a:latin typeface="Roboto Light" panose="02000000000000000000" pitchFamily="2" charset="0"/>
                <a:ea typeface="Roboto Light" panose="02000000000000000000" pitchFamily="2" charset="0"/>
              </a:rPr>
              <a:t>human perceptual and cognitive systems that are involved in interpreting the visualised data</a:t>
            </a:r>
          </a:p>
        </p:txBody>
      </p:sp>
    </p:spTree>
    <p:extLst>
      <p:ext uri="{BB962C8B-B14F-4D97-AF65-F5344CB8AC3E}">
        <p14:creationId xmlns:p14="http://schemas.microsoft.com/office/powerpoint/2010/main" val="30015766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heme/theme1.xml><?xml version="1.0" encoding="utf-8"?>
<a:theme xmlns:a="http://schemas.openxmlformats.org/drawingml/2006/main" name="Office Theme">
  <a:themeElements>
    <a:clrScheme name="Custom 20">
      <a:dk1>
        <a:srgbClr val="000000"/>
      </a:dk1>
      <a:lt1>
        <a:srgbClr val="FFFFFF"/>
      </a:lt1>
      <a:dk2>
        <a:srgbClr val="003B5C"/>
      </a:dk2>
      <a:lt2>
        <a:srgbClr val="FFFFFF"/>
      </a:lt2>
      <a:accent1>
        <a:srgbClr val="003B5C"/>
      </a:accent1>
      <a:accent2>
        <a:srgbClr val="DA291C"/>
      </a:accent2>
      <a:accent3>
        <a:srgbClr val="99D6EA"/>
      </a:accent3>
      <a:accent4>
        <a:srgbClr val="C8C9C7"/>
      </a:accent4>
      <a:accent5>
        <a:srgbClr val="042A4A"/>
      </a:accent5>
      <a:accent6>
        <a:srgbClr val="DA291C"/>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8908F21-3091-5F4C-90D0-EDE5679A45E1}">
  <we:reference id="wa104381063" version="1.0.0.1" store="en-001" storeType="OMEX"/>
  <we:alternateReferences>
    <we:reference id="wa104381063" version="1.0.0.1"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http://schemas.microsoft.com/office/infopath/2007/PartnerControls"/>
    <ds:schemaRef ds:uri="http://schemas.microsoft.com/sharepoint/v3/fields"/>
    <ds:schemaRef ds:uri="http://www.w3.org/XML/1998/namespace"/>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6135</TotalTime>
  <Words>2628</Words>
  <Application>Microsoft Office PowerPoint</Application>
  <PresentationFormat>On-screen Show (16:9)</PresentationFormat>
  <Paragraphs>400</Paragraphs>
  <Slides>44</Slides>
  <Notes>20</Notes>
  <HiddenSlides>2</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44</vt:i4>
      </vt:variant>
    </vt:vector>
  </HeadingPairs>
  <TitlesOfParts>
    <vt:vector size="57" baseType="lpstr">
      <vt:lpstr>Arial</vt:lpstr>
      <vt:lpstr>Calibri</vt:lpstr>
      <vt:lpstr>Lucida sans</vt:lpstr>
      <vt:lpstr>Lucida sans</vt:lpstr>
      <vt:lpstr>Montserrat Medium</vt:lpstr>
      <vt:lpstr>Roboto</vt:lpstr>
      <vt:lpstr>Roboto Light</vt:lpstr>
      <vt:lpstr>Roboto Medium</vt:lpstr>
      <vt:lpstr>System Font Regular</vt:lpstr>
      <vt:lpstr>Wingdings</vt:lpstr>
      <vt:lpstr>Office Theme</vt:lpstr>
      <vt:lpstr>3_Office Theme</vt:lpstr>
      <vt:lpstr>1_Office Theme</vt:lpstr>
      <vt:lpstr>ANL201 – Study Units</vt:lpstr>
      <vt:lpstr>Learning Objectives of ANL201 </vt:lpstr>
      <vt:lpstr>Visualisation for Business ANL 201</vt:lpstr>
      <vt:lpstr>Data Visualisation</vt:lpstr>
      <vt:lpstr>Data Visualisation</vt:lpstr>
      <vt:lpstr>Data Visualisation</vt:lpstr>
      <vt:lpstr>Data Visualisation</vt:lpstr>
      <vt:lpstr>Data Visualisation</vt:lpstr>
      <vt:lpstr>Data Visualisation</vt:lpstr>
      <vt:lpstr>Data Visualisation</vt:lpstr>
      <vt:lpstr>Data Visualisation</vt:lpstr>
      <vt:lpstr>Data Visualisation</vt:lpstr>
      <vt:lpstr>Semiotics of Data Visualisation</vt:lpstr>
      <vt:lpstr>Semiotics of Data Visualisation</vt:lpstr>
      <vt:lpstr>Semiotics of Data Visualisation</vt:lpstr>
      <vt:lpstr>Semiotics of Data Visualisation</vt:lpstr>
      <vt:lpstr>Class Discussion 1</vt:lpstr>
      <vt:lpstr>Class Discussion 1</vt:lpstr>
      <vt:lpstr>Semiotics of Data Visualisation</vt:lpstr>
      <vt:lpstr>Understanding Data</vt:lpstr>
      <vt:lpstr>Understanding Data</vt:lpstr>
      <vt:lpstr>Understanding Data</vt:lpstr>
      <vt:lpstr>Understanding Data</vt:lpstr>
      <vt:lpstr>Understanding Types of Data</vt:lpstr>
      <vt:lpstr>Class Discussion 2</vt:lpstr>
      <vt:lpstr>Class Discussion 2</vt:lpstr>
      <vt:lpstr>Understanding Data</vt:lpstr>
      <vt:lpstr>Understanding Data</vt:lpstr>
      <vt:lpstr>Understanding Data</vt:lpstr>
      <vt:lpstr>Tableau (Class Activity)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Munish Kumar</cp:lastModifiedBy>
  <cp:revision>258</cp:revision>
  <dcterms:created xsi:type="dcterms:W3CDTF">2010-04-12T23:12:02Z</dcterms:created>
  <dcterms:modified xsi:type="dcterms:W3CDTF">2021-01-22T06:27:59Z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